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5" r:id="rId2"/>
    <p:sldMasterId id="2147483653" r:id="rId3"/>
    <p:sldMasterId id="2147483649" r:id="rId4"/>
    <p:sldMasterId id="2147483652" r:id="rId5"/>
    <p:sldMasterId id="2147483650" r:id="rId6"/>
  </p:sldMasterIdLst>
  <p:notesMasterIdLst>
    <p:notesMasterId r:id="rId34"/>
  </p:notesMasterIdLst>
  <p:handoutMasterIdLst>
    <p:handoutMasterId r:id="rId35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7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84" r:id="rId27"/>
    <p:sldId id="286" r:id="rId28"/>
    <p:sldId id="285" r:id="rId29"/>
    <p:sldId id="279" r:id="rId30"/>
    <p:sldId id="280" r:id="rId31"/>
    <p:sldId id="282" r:id="rId32"/>
    <p:sldId id="283" r:id="rId33"/>
  </p:sldIdLst>
  <p:sldSz cx="9144000" cy="6840538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Tahoma" pitchFamily="34" charset="0"/>
      <p:regular r:id="rId40"/>
      <p:bold r:id="rId41"/>
    </p:embeddedFont>
  </p:embeddedFontLst>
  <p:defaultTextStyle>
    <a:defPPr>
      <a:defRPr lang="es-ES"/>
    </a:defPPr>
    <a:lvl1pPr algn="l" rtl="0" fontAlgn="base">
      <a:spcBef>
        <a:spcPct val="20000"/>
      </a:spcBef>
      <a:spcAft>
        <a:spcPct val="0"/>
      </a:spcAft>
      <a:buClr>
        <a:srgbClr val="00755C"/>
      </a:buClr>
      <a:buSzPct val="200000"/>
      <a:buFont typeface="Wingdings" pitchFamily="2" charset="2"/>
      <a:buChar char="§"/>
      <a:defRPr sz="1400" kern="1200">
        <a:solidFill>
          <a:srgbClr val="00755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755C"/>
      </a:buClr>
      <a:buSzPct val="200000"/>
      <a:buFont typeface="Wingdings" pitchFamily="2" charset="2"/>
      <a:buChar char="§"/>
      <a:defRPr sz="1400" kern="1200">
        <a:solidFill>
          <a:srgbClr val="00755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755C"/>
      </a:buClr>
      <a:buSzPct val="200000"/>
      <a:buFont typeface="Wingdings" pitchFamily="2" charset="2"/>
      <a:buChar char="§"/>
      <a:defRPr sz="1400" kern="1200">
        <a:solidFill>
          <a:srgbClr val="00755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755C"/>
      </a:buClr>
      <a:buSzPct val="200000"/>
      <a:buFont typeface="Wingdings" pitchFamily="2" charset="2"/>
      <a:buChar char="§"/>
      <a:defRPr sz="1400" kern="1200">
        <a:solidFill>
          <a:srgbClr val="00755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755C"/>
      </a:buClr>
      <a:buSzPct val="200000"/>
      <a:buFont typeface="Wingdings" pitchFamily="2" charset="2"/>
      <a:buChar char="§"/>
      <a:defRPr sz="1400" kern="1200">
        <a:solidFill>
          <a:srgbClr val="00755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755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755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755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755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33CC33"/>
    <a:srgbClr val="99FF99"/>
    <a:srgbClr val="008000"/>
    <a:srgbClr val="EAEAEA"/>
    <a:srgbClr val="003300"/>
    <a:srgbClr val="FF0000"/>
    <a:srgbClr val="5F5F5F"/>
    <a:srgbClr val="9CAC06"/>
    <a:srgbClr val="FFFFFF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794" autoAdjust="0"/>
    <p:restoredTop sz="95673" autoAdjust="0"/>
  </p:normalViewPr>
  <p:slideViewPr>
    <p:cSldViewPr snapToGrid="0">
      <p:cViewPr>
        <p:scale>
          <a:sx n="80" d="100"/>
          <a:sy n="80" d="100"/>
        </p:scale>
        <p:origin x="-696" y="1146"/>
      </p:cViewPr>
      <p:guideLst>
        <p:guide orient="horz" pos="2471"/>
        <p:guide orient="horz" pos="3106"/>
        <p:guide orient="horz" pos="3854"/>
        <p:guide orient="horz" pos="214"/>
        <p:guide orient="horz" pos="950"/>
        <p:guide orient="horz" pos="1610"/>
        <p:guide orient="horz" pos="1723"/>
        <p:guide orient="horz" pos="2358"/>
        <p:guide pos="5375"/>
        <p:guide pos="385"/>
        <p:guide pos="1292"/>
        <p:guide pos="1405"/>
        <p:guide pos="2312"/>
        <p:guide pos="2426"/>
        <p:guide pos="3334"/>
        <p:guide pos="4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92"/>
    </p:cViewPr>
  </p:sorterViewPr>
  <p:notesViewPr>
    <p:cSldViewPr snapToGrid="0">
      <p:cViewPr varScale="1">
        <p:scale>
          <a:sx n="52" d="100"/>
          <a:sy n="52" d="100"/>
        </p:scale>
        <p:origin x="-124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46" Type="http://schemas.microsoft.com/office/2006/relationships/legacyDocTextInfo" Target="legacyDocTextInfo.bin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Y val="280"/>
      <c:perspective val="0"/>
    </c:view3D>
    <c:plotArea>
      <c:layout>
        <c:manualLayout>
          <c:layoutTarget val="inner"/>
          <c:xMode val="edge"/>
          <c:yMode val="edge"/>
          <c:x val="6.6666666666666693E-2"/>
          <c:y val="0.25"/>
          <c:w val="0.66857142857142893"/>
          <c:h val="0.496428571428571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Palacio de Congresos Europa</c:v>
                </c:pt>
              </c:strCache>
            </c:strRef>
          </c:tx>
          <c:spPr>
            <a:solidFill>
              <a:schemeClr val="accent1"/>
            </a:solidFill>
            <a:ln w="25223">
              <a:noFill/>
            </a:ln>
          </c:spPr>
          <c:dPt>
            <c:idx val="1"/>
            <c:spPr>
              <a:solidFill>
                <a:schemeClr val="accent2"/>
              </a:solidFill>
              <a:ln w="25223">
                <a:noFill/>
              </a:ln>
            </c:spPr>
          </c:dPt>
          <c:dPt>
            <c:idx val="2"/>
            <c:spPr>
              <a:solidFill>
                <a:srgbClr val="969696"/>
              </a:solidFill>
              <a:ln w="25223">
                <a:noFill/>
              </a:ln>
            </c:spPr>
          </c:dPt>
          <c:dPt>
            <c:idx val="3"/>
            <c:spPr>
              <a:solidFill>
                <a:schemeClr val="folHlink"/>
              </a:solidFill>
              <a:ln w="25223">
                <a:noFill/>
              </a:ln>
            </c:spPr>
          </c:dPt>
          <c:dLbls>
            <c:spPr>
              <a:noFill/>
              <a:ln w="25223">
                <a:noFill/>
              </a:ln>
            </c:spPr>
            <c:txPr>
              <a:bodyPr/>
              <a:lstStyle/>
              <a:p>
                <a:pPr>
                  <a:defRPr sz="94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Congresos</c:v>
                </c:pt>
                <c:pt idx="1">
                  <c:v>Convenciones</c:v>
                </c:pt>
                <c:pt idx="2">
                  <c:v>Jornadas</c:v>
                </c:pt>
                <c:pt idx="3">
                  <c:v>Exposiciones Técnicas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</c:pie3DChart>
      <c:spPr>
        <a:noFill/>
        <a:ln w="25223">
          <a:noFill/>
        </a:ln>
      </c:spPr>
    </c:plotArea>
    <c:legend>
      <c:legendPos val="r"/>
      <c:layout>
        <c:manualLayout>
          <c:xMode val="edge"/>
          <c:yMode val="edge"/>
          <c:x val="0.76190476190476186"/>
          <c:y val="0"/>
          <c:w val="0.23809523809523819"/>
          <c:h val="0.50357142857142867"/>
        </c:manualLayout>
      </c:layout>
      <c:spPr>
        <a:solidFill>
          <a:schemeClr val="bg1"/>
        </a:solidFill>
        <a:ln w="25223">
          <a:noFill/>
        </a:ln>
      </c:spPr>
      <c:txPr>
        <a:bodyPr/>
        <a:lstStyle/>
        <a:p>
          <a:pPr>
            <a:defRPr sz="109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Y val="280"/>
      <c:perspective val="0"/>
    </c:view3D>
    <c:plotArea>
      <c:layout>
        <c:manualLayout>
          <c:layoutTarget val="inner"/>
          <c:xMode val="edge"/>
          <c:yMode val="edge"/>
          <c:x val="6.666666666666668E-2"/>
          <c:y val="0.25"/>
          <c:w val="0.66857142857142893"/>
          <c:h val="0.496428571428571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Palacio de Congresos Europa</c:v>
                </c:pt>
              </c:strCache>
            </c:strRef>
          </c:tx>
          <c:spPr>
            <a:solidFill>
              <a:schemeClr val="accent1"/>
            </a:solidFill>
            <a:ln w="25223">
              <a:noFill/>
            </a:ln>
          </c:spPr>
          <c:dPt>
            <c:idx val="1"/>
            <c:spPr>
              <a:solidFill>
                <a:schemeClr val="accent2"/>
              </a:solidFill>
              <a:ln w="25223">
                <a:noFill/>
              </a:ln>
            </c:spPr>
          </c:dPt>
          <c:dPt>
            <c:idx val="2"/>
            <c:spPr>
              <a:solidFill>
                <a:srgbClr val="969696"/>
              </a:solidFill>
              <a:ln w="25223">
                <a:noFill/>
              </a:ln>
            </c:spPr>
          </c:dPt>
          <c:dLbls>
            <c:spPr>
              <a:noFill/>
              <a:ln w="25223">
                <a:noFill/>
              </a:ln>
            </c:spPr>
            <c:txPr>
              <a:bodyPr/>
              <a:lstStyle/>
              <a:p>
                <a:pPr>
                  <a:defRPr sz="94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Congresos</c:v>
                </c:pt>
                <c:pt idx="1">
                  <c:v>Convenciones</c:v>
                </c:pt>
                <c:pt idx="2">
                  <c:v>Jornadas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30.6</c:v>
                </c:pt>
                <c:pt idx="2">
                  <c:v>45.9</c:v>
                </c:pt>
              </c:numCache>
            </c:numRef>
          </c:val>
        </c:ser>
      </c:pie3DChart>
      <c:spPr>
        <a:noFill/>
        <a:ln w="25223">
          <a:noFill/>
        </a:ln>
      </c:spPr>
    </c:plotArea>
    <c:legend>
      <c:legendPos val="r"/>
      <c:layout>
        <c:manualLayout>
          <c:xMode val="edge"/>
          <c:yMode val="edge"/>
          <c:x val="0.76190476190476186"/>
          <c:y val="7.1428571428571444E-3"/>
          <c:w val="0.23809523809523819"/>
          <c:h val="0.2607142857142859"/>
        </c:manualLayout>
      </c:layout>
      <c:spPr>
        <a:solidFill>
          <a:schemeClr val="bg1"/>
        </a:solidFill>
        <a:ln w="25223">
          <a:noFill/>
        </a:ln>
      </c:spPr>
      <c:txPr>
        <a:bodyPr/>
        <a:lstStyle/>
        <a:p>
          <a:pPr>
            <a:defRPr sz="109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zero"/>
  </c:chart>
  <c:spPr>
    <a:solidFill>
      <a:schemeClr val="bg1"/>
    </a:solidFill>
    <a:ln>
      <a:noFill/>
    </a:ln>
  </c:spPr>
  <c:txPr>
    <a:bodyPr/>
    <a:lstStyle/>
    <a:p>
      <a:pPr>
        <a:defRPr sz="9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031746031746032"/>
          <c:y val="5.2757793764988022E-2"/>
          <c:w val="0.89682539682539708"/>
          <c:h val="0.7482014388489211"/>
        </c:manualLayout>
      </c:layout>
      <c:lineChart>
        <c:grouping val="stack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1028">
              <a:solidFill>
                <a:schemeClr val="tx1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808000"/>
              </a:solidFill>
              <a:ln>
                <a:solidFill>
                  <a:srgbClr val="8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6100620003493122E-2"/>
                  <c:y val="-7.4727942588075399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1,5</a:t>
                    </a:r>
                  </a:p>
                </c:rich>
              </c:tx>
              <c:dLblPos val="r"/>
            </c:dLbl>
            <c:dLbl>
              <c:idx val="1"/>
              <c:layout>
                <c:manualLayout>
                  <c:x val="-4.2555599875074956E-2"/>
                  <c:y val="-7.424857527054587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1074071810148955E-2"/>
                  <c:y val="-5.746180866875437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0068877613449529E-2"/>
                  <c:y val="-5.89008080088582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9539730500904479E-2"/>
                  <c:y val="-7.218624557689083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8.3296297674073747E-2"/>
                  <c:y val="-5.621479399213249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6.3719674905945781E-2"/>
                  <c:y val="-5.693434422925863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3.4619099221972156E-2"/>
                  <c:y val="-8.427237387349519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7264555284030346E-2"/>
                  <c:y val="-5.9380384004595679E-2"/>
                </c:manualLayout>
              </c:layout>
              <c:dLblPos val="r"/>
              <c:showVal val="1"/>
            </c:dLbl>
            <c:spPr>
              <a:solidFill>
                <a:schemeClr val="bg1"/>
              </a:solidFill>
              <a:ln w="21028">
                <a:noFill/>
              </a:ln>
            </c:spPr>
            <c:txPr>
              <a:bodyPr/>
              <a:lstStyle/>
              <a:p>
                <a:pPr>
                  <a:defRPr sz="1159" b="0" i="0" u="none" strike="noStrike" baseline="0">
                    <a:solidFill>
                      <a:srgbClr val="808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Val val="1"/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1.5</c:v>
                </c:pt>
                <c:pt idx="1">
                  <c:v>2.2000000000000002</c:v>
                </c:pt>
                <c:pt idx="2">
                  <c:v>3.2</c:v>
                </c:pt>
                <c:pt idx="3">
                  <c:v>4.0999999999999996</c:v>
                </c:pt>
                <c:pt idx="4">
                  <c:v>4.8099999999999996</c:v>
                </c:pt>
                <c:pt idx="5">
                  <c:v>6.72</c:v>
                </c:pt>
                <c:pt idx="6">
                  <c:v>7.67</c:v>
                </c:pt>
                <c:pt idx="7">
                  <c:v>7.2700000000000014</c:v>
                </c:pt>
                <c:pt idx="8">
                  <c:v>8.4</c:v>
                </c:pt>
                <c:pt idx="9">
                  <c:v>9.3000000000000007</c:v>
                </c:pt>
                <c:pt idx="10">
                  <c:v>10</c:v>
                </c:pt>
                <c:pt idx="11">
                  <c:v>10</c:v>
                </c:pt>
                <c:pt idx="12">
                  <c:v>10.4</c:v>
                </c:pt>
                <c:pt idx="13">
                  <c:v>9.5</c:v>
                </c:pt>
                <c:pt idx="14">
                  <c:v>9.1</c:v>
                </c:pt>
              </c:numCache>
            </c:numRef>
          </c:val>
        </c:ser>
        <c:dLbls>
          <c:showVal val="1"/>
        </c:dLbls>
        <c:marker val="1"/>
        <c:axId val="107952000"/>
        <c:axId val="107953536"/>
      </c:lineChart>
      <c:catAx>
        <c:axId val="107952000"/>
        <c:scaling>
          <c:orientation val="minMax"/>
        </c:scaling>
        <c:axPos val="b"/>
        <c:numFmt formatCode="General" sourceLinked="1"/>
        <c:tickLblPos val="nextTo"/>
        <c:spPr>
          <a:ln w="2628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3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7953536"/>
        <c:crosses val="autoZero"/>
        <c:auto val="1"/>
        <c:lblAlgn val="ctr"/>
        <c:lblOffset val="100"/>
        <c:tickLblSkip val="1"/>
        <c:tickMarkSkip val="1"/>
      </c:catAx>
      <c:valAx>
        <c:axId val="107953536"/>
        <c:scaling>
          <c:orientation val="minMax"/>
        </c:scaling>
        <c:axPos val="l"/>
        <c:majorGridlines>
          <c:spPr>
            <a:ln w="262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6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07952000"/>
        <c:crosses val="autoZero"/>
        <c:crossBetween val="between"/>
      </c:valAx>
      <c:spPr>
        <a:noFill/>
        <a:ln w="10514">
          <a:solidFill>
            <a:schemeClr val="tx1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plotArea>
      <c:layout>
        <c:manualLayout>
          <c:layoutTarget val="inner"/>
          <c:xMode val="edge"/>
          <c:yMode val="edge"/>
          <c:x val="6.6038221784776904E-2"/>
          <c:y val="9.3952110316052703E-2"/>
          <c:w val="0.74992011154855664"/>
          <c:h val="0.75033197645279015"/>
        </c:manualLayout>
      </c:layout>
      <c:lineChart>
        <c:grouping val="standard"/>
        <c:ser>
          <c:idx val="0"/>
          <c:order val="0"/>
          <c:tx>
            <c:strRef>
              <c:f>Hoja1!$B$1</c:f>
              <c:strCache>
                <c:ptCount val="1"/>
                <c:pt idx="0">
                  <c:v>Trad</c:v>
                </c:pt>
              </c:strCache>
            </c:strRef>
          </c:tx>
          <c:marker>
            <c:symbol val="none"/>
          </c:marker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20</c:v>
                </c:pt>
                <c:pt idx="1">
                  <c:v>97</c:v>
                </c:pt>
                <c:pt idx="2">
                  <c:v>51</c:v>
                </c:pt>
                <c:pt idx="3">
                  <c:v>44</c:v>
                </c:pt>
                <c:pt idx="4">
                  <c:v>46</c:v>
                </c:pt>
                <c:pt idx="5">
                  <c:v>49</c:v>
                </c:pt>
                <c:pt idx="6">
                  <c:v>42</c:v>
                </c:pt>
                <c:pt idx="7">
                  <c:v>43</c:v>
                </c:pt>
                <c:pt idx="8">
                  <c:v>19</c:v>
                </c:pt>
                <c:pt idx="9">
                  <c:v>12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 </c:v>
                </c:pt>
              </c:strCache>
            </c:strRef>
          </c:tx>
          <c:marker>
            <c:symbol val="none"/>
          </c:marker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95</c:v>
                </c:pt>
                <c:pt idx="1">
                  <c:v>255</c:v>
                </c:pt>
                <c:pt idx="2">
                  <c:v>234</c:v>
                </c:pt>
                <c:pt idx="3">
                  <c:v>218</c:v>
                </c:pt>
                <c:pt idx="4">
                  <c:v>230</c:v>
                </c:pt>
                <c:pt idx="5">
                  <c:v>250</c:v>
                </c:pt>
                <c:pt idx="6">
                  <c:v>251</c:v>
                </c:pt>
                <c:pt idx="7">
                  <c:v>300</c:v>
                </c:pt>
                <c:pt idx="8">
                  <c:v>163</c:v>
                </c:pt>
                <c:pt idx="9">
                  <c:v>152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marker>
            <c:symbol val="none"/>
          </c:marker>
          <c:cat>
            <c:strRef>
              <c:f>Hoja1!$A$2:$A$11</c:f>
              <c:strCache>
                <c:ptCount val="10"/>
                <c:pt idx="0">
                  <c:v>2004*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strCache>
            </c:strRef>
          </c:cat>
          <c:val>
            <c:numRef>
              <c:f>Hoja1!$D$2:$D$11</c:f>
            </c:numRef>
          </c:val>
        </c:ser>
        <c:marker val="1"/>
        <c:axId val="112290816"/>
        <c:axId val="112292608"/>
      </c:lineChart>
      <c:catAx>
        <c:axId val="112290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es-ES"/>
          </a:p>
        </c:txPr>
        <c:crossAx val="112292608"/>
        <c:crosses val="autoZero"/>
        <c:auto val="1"/>
        <c:lblAlgn val="ctr"/>
        <c:lblOffset val="100"/>
      </c:catAx>
      <c:valAx>
        <c:axId val="1122926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 baseline="0">
                <a:latin typeface="Arial" pitchFamily="34" charset="0"/>
              </a:defRPr>
            </a:pPr>
            <a:endParaRPr lang="es-ES"/>
          </a:p>
        </c:txPr>
        <c:crossAx val="1122908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7FE1D6-1740-4173-9AF5-C0D012FE61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85800"/>
            <a:ext cx="458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E1DE33-AA28-4638-AAAC-5849D1CA15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40500" y="347663"/>
            <a:ext cx="1992313" cy="5770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0388" y="347663"/>
            <a:ext cx="5827712" cy="5770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650" y="347663"/>
            <a:ext cx="6507163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0388" y="1508125"/>
            <a:ext cx="3910012" cy="4610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22800" y="1508125"/>
            <a:ext cx="3910013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22800" y="3889375"/>
            <a:ext cx="3910013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60388" y="347663"/>
            <a:ext cx="7972425" cy="57705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650" y="347663"/>
            <a:ext cx="6507163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560388" y="1508125"/>
            <a:ext cx="7972425" cy="4610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650" y="347663"/>
            <a:ext cx="6507163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60388" y="1508125"/>
            <a:ext cx="7972425" cy="4610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650" y="347663"/>
            <a:ext cx="6507163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0388" y="1508125"/>
            <a:ext cx="3910012" cy="4610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2800" y="1508125"/>
            <a:ext cx="3910013" cy="4610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650" y="347663"/>
            <a:ext cx="6507163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560388" y="1508125"/>
            <a:ext cx="7972425" cy="461010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650" y="347663"/>
            <a:ext cx="6507163" cy="10207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60388" y="1508125"/>
            <a:ext cx="3910012" cy="46101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22800" y="1508125"/>
            <a:ext cx="3910013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22800" y="3889375"/>
            <a:ext cx="3910013" cy="2228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89CCB-FA86-466A-BA78-CD40E5B71940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17C26-18F6-46B8-9873-E436CFA3FCE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21DB0-D27B-49E5-87A0-38F7F2FD9695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52E0-2DFF-4064-8EE0-E105435839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F235F5-684B-4C28-A58D-83AC55E2F4CB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595AC-4F56-40F4-88B3-2529379643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95438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5439C-6026-4374-9CD2-5FEC49C7B012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6CE57-561B-4506-97BB-BFEC0B3D9CC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426BE-B4CB-4A8B-B29E-88B294BEA57F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D5A73-35EB-4D95-BDEF-611E9D5FCA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EDD2C-E549-430E-BB9E-AE16AB20EA52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DC4B-E583-4A8F-817A-2842F74FF9A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0A022-CD48-4185-A5F1-3B43BD49FAA4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749C-9EFB-44DD-8DDC-630097804F4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3245F7-8358-4017-AE6A-146D452D779F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AE54-FE72-449B-A6FB-CF0E68A3BF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8B03E-A9CF-4E10-B928-69AFC52D8D2D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4FD17-7C0F-40A5-A807-231EB22162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95E2AA-AEA4-4145-AE04-6C04DA6CB948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74DFB-CE61-45D8-896F-BBD4DAF2DAB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5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5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E83FE2-31B4-4931-8E6C-D3876D6EE7B6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CD9F2-E058-446C-9618-A2C9CD5EB7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33A9FEB-4387-41DB-A244-7C3459BDA761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58FA2F-27F7-4CEB-8307-9B4D884F82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F09F4-B44A-46B0-A257-CAFC6D0FF6A7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5FEDE-CA07-466A-A54A-595748E6AFE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4B9AB-0D89-4B4D-947D-C70EA7E61254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962F7-02A2-47D2-8292-86D694D3958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95438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386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08960-67F2-419C-8D4B-8CD229467034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01BEE-1A63-42EB-8118-B63CD453DF0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C6398-FBE3-4EA8-8EEB-4F7A43724010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9B8B-C6BD-4975-B97B-A55F39410F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680B7-62D3-4CB1-B66F-911E6BAFF87D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2C53F-D909-4701-9BA0-90A51DE9FFC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CE4F9-5170-468B-892A-189C5CD45F05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D58A-24E7-48CE-A08C-91DC4181F6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30151-AAFF-47D3-A32B-D5B1989ED7A8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64DE2-2CBF-4B41-9278-15562FA3DDC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AB6E6-90A7-464E-A752-43CC0EA964A9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44870-90BF-4C70-AE6A-32CAE9A871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E5E3C-8444-46A8-B7F7-862A180857FD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8F960-B535-4354-9DF3-ED1C05FFBB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0388" y="1508125"/>
            <a:ext cx="3910012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2800" y="1508125"/>
            <a:ext cx="3910013" cy="461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356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356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61AE-EAB1-49F0-AC8C-CC32724B379A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8E03-623B-4476-9686-4FCDF297041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93900" y="347663"/>
            <a:ext cx="3192463" cy="577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8763" y="347663"/>
            <a:ext cx="3194050" cy="577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7688" y="347663"/>
            <a:ext cx="1635125" cy="5770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92313" y="347663"/>
            <a:ext cx="4752975" cy="5770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93900" y="347663"/>
            <a:ext cx="3192463" cy="577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8763" y="347663"/>
            <a:ext cx="3194050" cy="577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7688" y="347663"/>
            <a:ext cx="1635125" cy="5770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92313" y="347663"/>
            <a:ext cx="4752975" cy="5770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25663"/>
            <a:ext cx="7772400" cy="14652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76675"/>
            <a:ext cx="6400800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395788"/>
            <a:ext cx="7772400" cy="135890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898775"/>
            <a:ext cx="7772400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992313" y="347663"/>
            <a:ext cx="3192462" cy="576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37175" y="347663"/>
            <a:ext cx="3194050" cy="576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401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401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1938"/>
            <a:ext cx="40417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0113"/>
            <a:ext cx="40417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7688" y="347663"/>
            <a:ext cx="1633537" cy="57689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992313" y="347663"/>
            <a:ext cx="4752975" cy="57689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787900"/>
            <a:ext cx="548640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1188"/>
            <a:ext cx="548640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53050"/>
            <a:ext cx="548640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2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chart" Target="../charts/chart1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chart" Target="../charts/chart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25650" y="347663"/>
            <a:ext cx="65071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60388" y="1508125"/>
            <a:ext cx="7972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-15875" y="6300788"/>
            <a:ext cx="9159875" cy="539750"/>
          </a:xfrm>
          <a:prstGeom prst="rect">
            <a:avLst/>
          </a:prstGeom>
          <a:solidFill>
            <a:srgbClr val="00755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600075" y="6465888"/>
            <a:ext cx="66786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200">
                <a:solidFill>
                  <a:schemeClr val="bg1"/>
                </a:solidFill>
              </a:rPr>
              <a:t>Departamento de Asuntos Sociales y de las Personas Mayores</a:t>
            </a:r>
          </a:p>
        </p:txBody>
      </p:sp>
      <p:pic>
        <p:nvPicPr>
          <p:cNvPr id="2054" name="Picture 8" descr="LogoSinTexto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8310563" y="6388100"/>
            <a:ext cx="22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3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42888" y="242888"/>
            <a:ext cx="593725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755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55C"/>
        </a:buClr>
        <a:buSzPct val="200000"/>
        <a:buFont typeface="Wingdings" pitchFamily="2" charset="2"/>
        <a:buChar char="§"/>
        <a:defRPr sz="2200">
          <a:solidFill>
            <a:srgbClr val="0075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755C"/>
        </a:buClr>
        <a:buFont typeface="Arial" charset="0"/>
        <a:buChar char="–"/>
        <a:defRPr sz="2000" i="1">
          <a:solidFill>
            <a:srgbClr val="00755C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2B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5438"/>
            <a:ext cx="8229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29350"/>
            <a:ext cx="2133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DCAD63EA-9075-46B3-A6D4-2AAFC96A6BA8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/>
            </a:lvl1pPr>
          </a:lstStyle>
          <a:p>
            <a:endParaRPr lang="es-E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44AAD225-D5F9-4BAB-937D-157310083C9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5438"/>
            <a:ext cx="8229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29350"/>
            <a:ext cx="2133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44C19899-488A-46A0-B965-AF13BDB72646}" type="datetimeFigureOut">
              <a:rPr lang="es-ES"/>
              <a:pPr/>
              <a:t>30/01/2014</a:t>
            </a:fld>
            <a:endParaRPr lang="es-E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/>
            </a:lvl1pPr>
          </a:lstStyle>
          <a:p>
            <a:endParaRPr lang="es-E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E39F1721-2142-4650-9E16-0F390EE8E9F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347663"/>
            <a:ext cx="653891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3900" y="347663"/>
            <a:ext cx="6538913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368652" name="Rectangle 12"/>
          <p:cNvSpPr>
            <a:spLocks noChangeArrowheads="1"/>
          </p:cNvSpPr>
          <p:nvPr userDrawn="1"/>
        </p:nvSpPr>
        <p:spPr bwMode="auto">
          <a:xfrm>
            <a:off x="-15875" y="6300788"/>
            <a:ext cx="9159875" cy="539750"/>
          </a:xfrm>
          <a:prstGeom prst="rect">
            <a:avLst/>
          </a:prstGeom>
          <a:solidFill>
            <a:srgbClr val="00755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368653" name="Text Box 13"/>
          <p:cNvSpPr txBox="1">
            <a:spLocks noChangeArrowheads="1"/>
          </p:cNvSpPr>
          <p:nvPr userDrawn="1"/>
        </p:nvSpPr>
        <p:spPr bwMode="auto">
          <a:xfrm>
            <a:off x="600075" y="6465888"/>
            <a:ext cx="22494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" sz="1200">
                <a:solidFill>
                  <a:schemeClr val="bg1"/>
                </a:solidFill>
              </a:rPr>
              <a:t>&lt;Nombre del Departamento&gt;</a:t>
            </a:r>
          </a:p>
        </p:txBody>
      </p:sp>
      <p:pic>
        <p:nvPicPr>
          <p:cNvPr id="3078" name="Picture 14" descr="LogoSinText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0563" y="6388100"/>
            <a:ext cx="22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42888" y="242888"/>
            <a:ext cx="593725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55C"/>
        </a:buClr>
        <a:buSzPct val="200000"/>
        <a:buFont typeface="Wingdings" pitchFamily="2" charset="2"/>
        <a:buChar char="§"/>
        <a:defRPr sz="2200">
          <a:solidFill>
            <a:srgbClr val="0075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755C"/>
        </a:buClr>
        <a:buFont typeface="Arial" charset="0"/>
        <a:buChar char="–"/>
        <a:defRPr sz="2000" i="1">
          <a:solidFill>
            <a:srgbClr val="00755C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2B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347663"/>
            <a:ext cx="653891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 userDrawn="1"/>
        </p:nvGraphicFramePr>
        <p:xfrm>
          <a:off x="2030413" y="4051300"/>
          <a:ext cx="5060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 userDrawn="1"/>
        </p:nvGraphicFramePr>
        <p:xfrm>
          <a:off x="2027238" y="1736725"/>
          <a:ext cx="5060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3900" y="347663"/>
            <a:ext cx="6538913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73834" name="Rectangle 10"/>
          <p:cNvSpPr>
            <a:spLocks noChangeArrowheads="1"/>
          </p:cNvSpPr>
          <p:nvPr userDrawn="1"/>
        </p:nvSpPr>
        <p:spPr bwMode="auto">
          <a:xfrm>
            <a:off x="-15875" y="6300788"/>
            <a:ext cx="9159875" cy="539750"/>
          </a:xfrm>
          <a:prstGeom prst="rect">
            <a:avLst/>
          </a:prstGeom>
          <a:solidFill>
            <a:srgbClr val="00755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973835" name="Text Box 11"/>
          <p:cNvSpPr txBox="1">
            <a:spLocks noChangeArrowheads="1"/>
          </p:cNvSpPr>
          <p:nvPr userDrawn="1"/>
        </p:nvSpPr>
        <p:spPr bwMode="auto">
          <a:xfrm>
            <a:off x="600075" y="6465888"/>
            <a:ext cx="22494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" sz="1200">
                <a:solidFill>
                  <a:schemeClr val="bg1"/>
                </a:solidFill>
              </a:rPr>
              <a:t>&lt;Nombre del Departamento&gt;</a:t>
            </a:r>
          </a:p>
        </p:txBody>
      </p:sp>
      <p:pic>
        <p:nvPicPr>
          <p:cNvPr id="1033" name="Picture 12" descr="LogoSinText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10563" y="6388100"/>
            <a:ext cx="22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42888" y="242888"/>
            <a:ext cx="593725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55C"/>
        </a:buClr>
        <a:buSzPct val="200000"/>
        <a:buFont typeface="Wingdings" pitchFamily="2" charset="2"/>
        <a:buChar char="§"/>
        <a:defRPr sz="2200">
          <a:solidFill>
            <a:srgbClr val="0075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755C"/>
        </a:buClr>
        <a:buFont typeface="Arial" charset="0"/>
        <a:defRPr sz="2000" i="1">
          <a:solidFill>
            <a:srgbClr val="00755C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2B2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347663"/>
            <a:ext cx="653891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347663"/>
            <a:ext cx="6538912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</p:txBody>
      </p:sp>
      <p:graphicFrame>
        <p:nvGraphicFramePr>
          <p:cNvPr id="404554" name="Group 74"/>
          <p:cNvGraphicFramePr>
            <a:graphicFrameLocks noGrp="1"/>
          </p:cNvGraphicFramePr>
          <p:nvPr/>
        </p:nvGraphicFramePr>
        <p:xfrm>
          <a:off x="611188" y="1889125"/>
          <a:ext cx="7921625" cy="4210051"/>
        </p:xfrm>
        <a:graphic>
          <a:graphicData uri="http://schemas.openxmlformats.org/drawingml/2006/table">
            <a:tbl>
              <a:tblPr/>
              <a:tblGrid>
                <a:gridCol w="1981200"/>
                <a:gridCol w="1979612"/>
                <a:gridCol w="1981200"/>
                <a:gridCol w="1979613"/>
              </a:tblGrid>
              <a:tr h="6334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CUADROS ESTADISTICOS DE ACTIVIDAD CONGRESUAL POR PALACIOS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Eventos congresuales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Palacio de Congresos y Exposiciones Europa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Palacio de Villa Suso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55C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Congresos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Convenciones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Jornadas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Exposiciones Técnicas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8000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L="0" marR="18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4555" name="Rectangle 75"/>
          <p:cNvSpPr>
            <a:spLocks noChangeArrowheads="1"/>
          </p:cNvSpPr>
          <p:nvPr userDrawn="1"/>
        </p:nvSpPr>
        <p:spPr bwMode="auto">
          <a:xfrm>
            <a:off x="-15875" y="6300788"/>
            <a:ext cx="9159875" cy="539750"/>
          </a:xfrm>
          <a:prstGeom prst="rect">
            <a:avLst/>
          </a:prstGeom>
          <a:solidFill>
            <a:srgbClr val="00755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404556" name="Text Box 76"/>
          <p:cNvSpPr txBox="1">
            <a:spLocks noChangeArrowheads="1"/>
          </p:cNvSpPr>
          <p:nvPr userDrawn="1"/>
        </p:nvSpPr>
        <p:spPr bwMode="auto">
          <a:xfrm>
            <a:off x="600075" y="6465888"/>
            <a:ext cx="22494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" sz="1200">
                <a:solidFill>
                  <a:schemeClr val="bg1"/>
                </a:solidFill>
              </a:rPr>
              <a:t>&lt;Nombre del Departamento&gt;</a:t>
            </a:r>
          </a:p>
        </p:txBody>
      </p:sp>
      <p:pic>
        <p:nvPicPr>
          <p:cNvPr id="4137" name="Picture 77" descr="LogoSinText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10563" y="6388100"/>
            <a:ext cx="222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7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42888" y="242888"/>
            <a:ext cx="593725" cy="363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55C"/>
        </a:buClr>
        <a:buSzPct val="200000"/>
        <a:buFont typeface="Wingdings" pitchFamily="2" charset="2"/>
        <a:buChar char="§"/>
        <a:defRPr sz="2200">
          <a:solidFill>
            <a:srgbClr val="0075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00755C"/>
        </a:buClr>
        <a:buFont typeface="Arial" charset="0"/>
        <a:buChar char="–"/>
        <a:defRPr sz="2200" i="1">
          <a:solidFill>
            <a:srgbClr val="00755C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B2B2B2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511300" cy="6837363"/>
          </a:xfrm>
          <a:prstGeom prst="rect">
            <a:avLst/>
          </a:prstGeom>
          <a:solidFill>
            <a:srgbClr val="00755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1714500" y="5254625"/>
            <a:ext cx="7032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60000"/>
              </a:lnSpc>
              <a:spcBef>
                <a:spcPct val="25000"/>
              </a:spcBef>
              <a:buClrTx/>
              <a:buSzTx/>
              <a:buFontTx/>
              <a:buNone/>
            </a:pPr>
            <a:endParaRPr lang="es-ES" sz="1800">
              <a:latin typeface="Calibri" pitchFamily="34" charset="0"/>
            </a:endParaRPr>
          </a:p>
        </p:txBody>
      </p:sp>
      <p:pic>
        <p:nvPicPr>
          <p:cNvPr id="5125" name="Picture 3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5362575"/>
            <a:ext cx="857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0800" y="339725"/>
            <a:ext cx="1081088" cy="66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900" y="1847850"/>
            <a:ext cx="3800475" cy="3063875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030413" y="912813"/>
            <a:ext cx="5627687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s-ES" sz="2400" b="1">
                <a:latin typeface="Calibri" pitchFamily="34" charset="0"/>
              </a:rPr>
              <a:t>Servicio Municipal de Traducci</a:t>
            </a:r>
            <a:r>
              <a:rPr lang="es-ES" sz="2400" b="1">
                <a:latin typeface="Arial"/>
              </a:rPr>
              <a:t>ó</a:t>
            </a:r>
            <a:r>
              <a:rPr lang="es-ES" sz="2400" b="1">
                <a:latin typeface="Calibri" pitchFamily="34" charset="0"/>
              </a:rPr>
              <a:t>n e Interpretaci</a:t>
            </a:r>
            <a:r>
              <a:rPr lang="es-ES" sz="2400" b="1">
                <a:latin typeface="Arial"/>
              </a:rPr>
              <a:t>ó</a:t>
            </a:r>
            <a:r>
              <a:rPr lang="es-ES" sz="2400" b="1">
                <a:latin typeface="Calibri" pitchFamily="34" charset="0"/>
              </a:rPr>
              <a:t>n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090738" y="5295900"/>
            <a:ext cx="63769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r">
              <a:spcBef>
                <a:spcPts val="0"/>
              </a:spcBef>
              <a:buFont typeface="Wingdings" pitchFamily="2" charset="2"/>
              <a:buNone/>
            </a:pPr>
            <a:r>
              <a:rPr lang="es-ES" sz="1200" dirty="0"/>
              <a:t>II Jornadas sobre interpretación en los servicios públicos </a:t>
            </a:r>
          </a:p>
          <a:p>
            <a:pPr marL="342900" indent="-342900" algn="r">
              <a:spcBef>
                <a:spcPts val="0"/>
              </a:spcBef>
              <a:buFont typeface="Wingdings" pitchFamily="2" charset="2"/>
              <a:buNone/>
            </a:pPr>
            <a:r>
              <a:rPr lang="es-ES" sz="1200" dirty="0"/>
              <a:t>Dpto. Filología Inglesa y Alemana y Traducción e Interpretación </a:t>
            </a:r>
          </a:p>
          <a:p>
            <a:pPr marL="342900" indent="-342900" algn="r">
              <a:spcBef>
                <a:spcPts val="0"/>
              </a:spcBef>
              <a:buFont typeface="Wingdings" pitchFamily="2" charset="2"/>
              <a:buNone/>
            </a:pPr>
            <a:r>
              <a:rPr lang="es-ES" sz="1200" dirty="0"/>
              <a:t>Universidad del País Vasco- </a:t>
            </a:r>
            <a:r>
              <a:rPr lang="es-ES" sz="1200" dirty="0" err="1"/>
              <a:t>Euskal</a:t>
            </a:r>
            <a:r>
              <a:rPr lang="es-ES" sz="1200" dirty="0"/>
              <a:t> </a:t>
            </a:r>
            <a:r>
              <a:rPr lang="es-ES" sz="1200" dirty="0" err="1"/>
              <a:t>Herriko</a:t>
            </a:r>
            <a:r>
              <a:rPr lang="es-ES" sz="1200" dirty="0"/>
              <a:t> </a:t>
            </a:r>
            <a:r>
              <a:rPr lang="es-ES" sz="1200" dirty="0" err="1"/>
              <a:t>Unibertsitatea</a:t>
            </a:r>
            <a:r>
              <a:rPr lang="es-ES" sz="1200" dirty="0"/>
              <a:t> </a:t>
            </a:r>
          </a:p>
          <a:p>
            <a:pPr marL="342900" indent="-342900" algn="r">
              <a:spcBef>
                <a:spcPct val="50000"/>
              </a:spcBef>
              <a:buFont typeface="Wingdings" pitchFamily="2" charset="2"/>
              <a:buNone/>
            </a:pPr>
            <a:r>
              <a:rPr lang="es-ES" sz="1200" dirty="0">
                <a:solidFill>
                  <a:srgbClr val="4D4D4D"/>
                </a:solidFill>
              </a:rPr>
              <a:t>30 de enero de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60388" y="1187450"/>
            <a:ext cx="7961312" cy="871538"/>
          </a:xfrm>
        </p:spPr>
        <p:txBody>
          <a:bodyPr/>
          <a:lstStyle/>
          <a:p>
            <a:pPr algn="just">
              <a:lnSpc>
                <a:spcPct val="9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chemeClr val="tx2"/>
                </a:solidFill>
              </a:rPr>
              <a:t>Septiembre de 2003:</a:t>
            </a:r>
            <a:r>
              <a:rPr lang="es-ES" sz="1800" dirty="0" smtClean="0"/>
              <a:t> Creación de Bolsa de Traductores/as e Intérpretes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s-ES" sz="1700" dirty="0" smtClean="0"/>
              <a:t>Personas individuales</a:t>
            </a:r>
          </a:p>
          <a:p>
            <a:pPr lvl="2">
              <a:lnSpc>
                <a:spcPct val="90000"/>
              </a:lnSpc>
              <a:buClr>
                <a:schemeClr val="tx2"/>
              </a:buClr>
            </a:pPr>
            <a:r>
              <a:rPr lang="es-ES" sz="1700" dirty="0" smtClean="0"/>
              <a:t>Entidades</a:t>
            </a:r>
          </a:p>
          <a:p>
            <a:pPr lvl="2">
              <a:lnSpc>
                <a:spcPct val="90000"/>
              </a:lnSpc>
              <a:buClr>
                <a:srgbClr val="FF3300"/>
              </a:buClr>
            </a:pPr>
            <a:endParaRPr lang="es-ES" sz="1700" dirty="0" smtClean="0"/>
          </a:p>
          <a:p>
            <a:pPr lvl="2">
              <a:lnSpc>
                <a:spcPct val="90000"/>
              </a:lnSpc>
              <a:buClr>
                <a:srgbClr val="FF3300"/>
              </a:buClr>
            </a:pPr>
            <a:endParaRPr lang="es-ES" sz="1200" dirty="0" smtClean="0"/>
          </a:p>
          <a:p>
            <a:pPr lvl="2">
              <a:lnSpc>
                <a:spcPct val="90000"/>
              </a:lnSpc>
              <a:buClr>
                <a:srgbClr val="FF3300"/>
              </a:buClr>
            </a:pPr>
            <a:endParaRPr lang="es-ES" sz="1200" dirty="0" smtClean="0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87375" y="236220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Tx/>
              <a:buFontTx/>
              <a:buChar char="•"/>
            </a:pPr>
            <a:r>
              <a:rPr lang="es-ES" sz="1800">
                <a:solidFill>
                  <a:schemeClr val="tx1"/>
                </a:solidFill>
              </a:rPr>
              <a:t> </a:t>
            </a:r>
            <a:r>
              <a:rPr lang="es-ES" sz="1800">
                <a:solidFill>
                  <a:schemeClr val="tx2"/>
                </a:solidFill>
              </a:rPr>
              <a:t>Noviembre 2003 a Mayo de 2004:</a:t>
            </a:r>
            <a:r>
              <a:rPr lang="es-ES" sz="1800">
                <a:solidFill>
                  <a:schemeClr val="tx1"/>
                </a:solidFill>
              </a:rPr>
              <a:t> Proceso de selección para la elaboración de la Bolsa de traductores/as e intérpretes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73050" y="3275013"/>
            <a:ext cx="842486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sz="1600">
                <a:solidFill>
                  <a:schemeClr val="tx2"/>
                </a:solidFill>
              </a:rPr>
              <a:t>FASES DEL PROCESO DE VALORACIÓN</a:t>
            </a:r>
            <a:r>
              <a:rPr lang="es-ES" sz="1800">
                <a:solidFill>
                  <a:schemeClr val="tx2"/>
                </a:solidFill>
              </a:rPr>
              <a:t>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s-ES" sz="1800">
              <a:solidFill>
                <a:schemeClr val="tx2"/>
              </a:solidFill>
            </a:endParaRPr>
          </a:p>
        </p:txBody>
      </p:sp>
      <p:graphicFrame>
        <p:nvGraphicFramePr>
          <p:cNvPr id="96262" name="Group 6"/>
          <p:cNvGraphicFramePr>
            <a:graphicFrameLocks noGrp="1"/>
          </p:cNvGraphicFramePr>
          <p:nvPr>
            <p:ph sz="half" idx="2"/>
          </p:nvPr>
        </p:nvGraphicFramePr>
        <p:xfrm>
          <a:off x="984250" y="3932238"/>
          <a:ext cx="7200900" cy="1428751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0225"/>
                <a:gridCol w="180022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1ª Fase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2ª Fase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3ª Fase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Fases selectivas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Valoración Curricular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Prueba de conocimientos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Entrevista personal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Puntuación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0-5 puntos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0-5 Puntos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0-5 Puntos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4191990" y="605642"/>
            <a:ext cx="432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sz="1800" dirty="0" smtClean="0"/>
              <a:t>Modalidad presencial 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79" name="Group 27"/>
          <p:cNvGraphicFramePr>
            <a:graphicFrameLocks noGrp="1"/>
          </p:cNvGraphicFramePr>
          <p:nvPr>
            <p:ph idx="1"/>
          </p:nvPr>
        </p:nvGraphicFramePr>
        <p:xfrm>
          <a:off x="946150" y="1423988"/>
          <a:ext cx="7704138" cy="3635376"/>
        </p:xfrm>
        <a:graphic>
          <a:graphicData uri="http://schemas.openxmlformats.org/drawingml/2006/table">
            <a:tbl>
              <a:tblPr/>
              <a:tblGrid>
                <a:gridCol w="2449513"/>
                <a:gridCol w="2686050"/>
                <a:gridCol w="2568575"/>
              </a:tblGrid>
              <a:tr h="3333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1ª Fase: Valoración Curricular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Cualificación Profesional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Experiencia acreditada en traducción e interpretación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Experiencia acreditada en inmigración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Intervalo de puntuación: 0-2,5 puntos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Intervalo de puntuación: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0-2 puntos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</a:rPr>
                        <a:t>Intervalo de puntuación: 0-0,5 puntos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Licenciatura en traducción e interpretación: 1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pto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Licenciatura en Filologías: 0,75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ptos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Títulos de la Escuela Oficial de idiomas: 0,5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ptos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Formación complementaria: máx. 0,25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ptos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 valoran de mayor a menor importancia la experiencia en las siguientes traducciones: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Char char="-"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Traducción jurada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Char char="-"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Traducción para organismos oficiales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Tx/>
                        <a:buChar char="-"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Otras traducciones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Experiencia laboral tanto en calidad de profesional como de voluntariado en distintas entidades y/o asociaciones directamente relacionadas con la inmigración.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931822" y="906546"/>
            <a:ext cx="3455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dirty="0">
                <a:latin typeface="Calibri" pitchFamily="34" charset="0"/>
              </a:rPr>
              <a:t>CRITERIOS DE VALORACIÓN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46" name="Group 22"/>
          <p:cNvGraphicFramePr>
            <a:graphicFrameLocks noGrp="1"/>
          </p:cNvGraphicFramePr>
          <p:nvPr>
            <p:ph idx="1"/>
          </p:nvPr>
        </p:nvGraphicFramePr>
        <p:xfrm>
          <a:off x="514350" y="1149350"/>
          <a:ext cx="8229600" cy="399802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2ª Fase: Prueba de conocimiento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51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Pruebas en 12 idiomas extranjeros para candidaturas de personas nacionales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Formato: supuestos prácticos de casos de Servicios Sociales con una serie de preguntas tipo test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Corrección de pruebas mediante plantillas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Única prueba de castellano para candidaturas de personas extranjeras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Formato: supuestos prácticos de casos de Servicios Sociales con una serie de preguntas tipo test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Corrección de pruebas mediante plantillas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3ª Fase: Entrevista personal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44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 Tribunales para la realización de entrevistas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Cada tribunal compuesto por tres personas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Entrevista valoraba las siguientes dimensiones conductuales: motivación, disponibilidad, habilidades de comunicación, confidencialidad y discreción y objetividad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Cada dimensión tenía una puntuación máxima de 1 punto (5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ptos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Máximo)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36575" y="985838"/>
            <a:ext cx="7639050" cy="4230687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s-ES" sz="1600" b="1" dirty="0" smtClean="0">
                <a:solidFill>
                  <a:srgbClr val="003300"/>
                </a:solidFill>
                <a:latin typeface="Calibri" pitchFamily="34" charset="0"/>
              </a:rPr>
              <a:t>COLABORACIONES PARA LA CONSTITUCIÓN DEL SERVICIO</a:t>
            </a:r>
          </a:p>
          <a:p>
            <a:pPr>
              <a:buFont typeface="Wingdings" pitchFamily="2" charset="2"/>
              <a:buNone/>
            </a:pPr>
            <a:endParaRPr lang="es-ES" sz="1600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FF3300"/>
                </a:solidFill>
              </a:rPr>
              <a:t>	</a:t>
            </a:r>
            <a:r>
              <a:rPr lang="es-ES" sz="1400" b="1" dirty="0" smtClean="0">
                <a:solidFill>
                  <a:srgbClr val="003300"/>
                </a:solidFill>
              </a:rPr>
              <a:t>FACULTAD DE LETRAS_TRADUCCIÓN E INTERPRETACIÓN DE LA UPV-EHU </a:t>
            </a:r>
          </a:p>
          <a:p>
            <a:pPr lvl="1">
              <a:buFont typeface="Wingdings" pitchFamily="2" charset="2"/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	</a:t>
            </a:r>
            <a:r>
              <a:rPr lang="es-ES" sz="1600" dirty="0" smtClean="0">
                <a:solidFill>
                  <a:schemeClr val="tx1"/>
                </a:solidFill>
              </a:rPr>
              <a:t>Traducción de las pruebas de idioma a inglés, francés, alemán, ruso, bielorruso, polaco, árabe, chino, japonés, italiano y 	portugués.</a:t>
            </a:r>
            <a:r>
              <a:rPr lang="es-ES" sz="1400" b="1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s-ES" sz="1400" b="1" dirty="0" smtClean="0">
                <a:solidFill>
                  <a:schemeClr val="tx1"/>
                </a:solidFill>
              </a:rPr>
              <a:t>	</a:t>
            </a:r>
            <a:r>
              <a:rPr lang="es-ES" sz="1600" dirty="0" smtClean="0">
                <a:solidFill>
                  <a:schemeClr val="tx1"/>
                </a:solidFill>
              </a:rPr>
              <a:t>Entrevistas personales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FF3300"/>
                </a:solidFill>
              </a:rPr>
              <a:t>  </a:t>
            </a:r>
            <a:r>
              <a:rPr lang="es-ES" sz="1400" b="1" dirty="0" smtClean="0">
                <a:solidFill>
                  <a:srgbClr val="003300"/>
                </a:solidFill>
              </a:rPr>
              <a:t> SERVICIO MUNICIPAL DE EUSKERA </a:t>
            </a:r>
          </a:p>
          <a:p>
            <a:pPr lvl="1">
              <a:buFont typeface="Wingdings" pitchFamily="2" charset="2"/>
              <a:buNone/>
            </a:pPr>
            <a:endParaRPr lang="es-ES" sz="1400" b="1" dirty="0" smtClean="0">
              <a:solidFill>
                <a:srgbClr val="00800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s-ES" sz="1400" b="1" dirty="0" smtClean="0">
                <a:solidFill>
                  <a:srgbClr val="008000"/>
                </a:solidFill>
              </a:rPr>
              <a:t>   </a:t>
            </a:r>
            <a:r>
              <a:rPr lang="es-ES" sz="1400" b="1" dirty="0" smtClean="0">
                <a:solidFill>
                  <a:srgbClr val="003300"/>
                </a:solidFill>
              </a:rPr>
              <a:t>SERVICIO MUNICIPAL DE IGUALDAD </a:t>
            </a:r>
          </a:p>
          <a:p>
            <a:pPr lvl="3">
              <a:buFont typeface="Wingdings" pitchFamily="2" charset="2"/>
              <a:buChar char="q"/>
            </a:pPr>
            <a:endParaRPr lang="es-ES" sz="1400" b="1" i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560388" y="1508125"/>
            <a:ext cx="7972425" cy="43957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solidFill>
                  <a:schemeClr val="tx2"/>
                </a:solidFill>
                <a:latin typeface="Calibri" pitchFamily="34" charset="0"/>
              </a:rPr>
              <a:t>	RESULTADO: MAYO 2004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Calibri" pitchFamily="34" charset="0"/>
              </a:rPr>
              <a:t>	</a:t>
            </a:r>
            <a:r>
              <a:rPr lang="es-ES" sz="2800" dirty="0" smtClean="0">
                <a:solidFill>
                  <a:schemeClr val="tx1"/>
                </a:solidFill>
                <a:latin typeface="Calibri" pitchFamily="34" charset="0"/>
              </a:rPr>
              <a:t>FORMACIÓN DE LA BOLSA DE TRADUCTORES/AS E INTÉRPRETES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Calibri" pitchFamily="34" charset="0"/>
              </a:rPr>
              <a:t>		109 PERSONAS INDIVIDUALES ( 33 IDIOMAS)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Calibri" pitchFamily="34" charset="0"/>
              </a:rPr>
              <a:t>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Calibri" pitchFamily="34" charset="0"/>
              </a:rPr>
              <a:t>		3 ENTIDADES : 1 ENCARGADA DE LA COGESTIÓN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>
                <a:latin typeface="Calibri" pitchFamily="34" charset="0"/>
              </a:rPr>
              <a:t>           ASOCIACIÓN AFROAMERICANA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82588" y="1274763"/>
            <a:ext cx="4824412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3300"/>
                </a:solidFill>
              </a:rPr>
              <a:t>LENGUAS AFRICANAS: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3300"/>
                </a:solidFill>
              </a:rPr>
              <a:t>República Democrática del Congo: </a:t>
            </a:r>
            <a:r>
              <a:rPr lang="es-ES" sz="1800" b="1" dirty="0" err="1">
                <a:solidFill>
                  <a:schemeClr val="tx1"/>
                </a:solidFill>
              </a:rPr>
              <a:t>kisanga</a:t>
            </a:r>
            <a:r>
              <a:rPr lang="es-ES" sz="1800" b="1" dirty="0">
                <a:solidFill>
                  <a:schemeClr val="tx1"/>
                </a:solidFill>
              </a:rPr>
              <a:t>, </a:t>
            </a:r>
            <a:r>
              <a:rPr lang="es-ES" sz="1800" b="1" dirty="0" err="1">
                <a:solidFill>
                  <a:schemeClr val="tx1"/>
                </a:solidFill>
              </a:rPr>
              <a:t>tshiluba</a:t>
            </a:r>
            <a:r>
              <a:rPr lang="es-ES" sz="1800" b="1" dirty="0">
                <a:solidFill>
                  <a:schemeClr val="tx1"/>
                </a:solidFill>
              </a:rPr>
              <a:t>, </a:t>
            </a:r>
            <a:r>
              <a:rPr lang="es-ES" sz="1800" b="1" dirty="0" err="1">
                <a:solidFill>
                  <a:schemeClr val="tx1"/>
                </a:solidFill>
              </a:rPr>
              <a:t>lingala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Malí: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err="1">
                <a:solidFill>
                  <a:schemeClr val="tx1"/>
                </a:solidFill>
              </a:rPr>
              <a:t>lingala</a:t>
            </a:r>
            <a:r>
              <a:rPr lang="es-ES" sz="1800" b="1" dirty="0">
                <a:solidFill>
                  <a:schemeClr val="tx1"/>
                </a:solidFill>
              </a:rPr>
              <a:t>, yoruba, </a:t>
            </a:r>
            <a:r>
              <a:rPr lang="es-ES" sz="1800" b="1" dirty="0" err="1">
                <a:solidFill>
                  <a:schemeClr val="tx1"/>
                </a:solidFill>
              </a:rPr>
              <a:t>soninke</a:t>
            </a:r>
            <a:r>
              <a:rPr lang="es-ES" sz="1800" b="1" dirty="0">
                <a:solidFill>
                  <a:schemeClr val="tx1"/>
                </a:solidFill>
              </a:rPr>
              <a:t>, </a:t>
            </a:r>
            <a:r>
              <a:rPr lang="es-ES" sz="1800" b="1" dirty="0" err="1">
                <a:solidFill>
                  <a:schemeClr val="tx1"/>
                </a:solidFill>
              </a:rPr>
              <a:t>mandink</a:t>
            </a:r>
            <a:r>
              <a:rPr lang="es-ES" sz="1800" b="1" dirty="0">
                <a:solidFill>
                  <a:schemeClr val="tx1"/>
                </a:solidFill>
              </a:rPr>
              <a:t>, </a:t>
            </a:r>
            <a:r>
              <a:rPr lang="es-ES" sz="1800" b="1" dirty="0" err="1">
                <a:solidFill>
                  <a:schemeClr val="tx1"/>
                </a:solidFill>
              </a:rPr>
              <a:t>bambara</a:t>
            </a:r>
            <a:endParaRPr lang="es-ES" sz="18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Ruanda: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err="1">
                <a:solidFill>
                  <a:schemeClr val="tx1"/>
                </a:solidFill>
              </a:rPr>
              <a:t>kinerwanda</a:t>
            </a:r>
            <a:endParaRPr lang="es-ES" sz="18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Angola: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err="1">
                <a:solidFill>
                  <a:schemeClr val="tx1"/>
                </a:solidFill>
              </a:rPr>
              <a:t>kimbundu</a:t>
            </a:r>
            <a:endParaRPr lang="es-ES" sz="18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Nigeria:</a:t>
            </a:r>
            <a:r>
              <a:rPr lang="es-ES" sz="1800" b="1" dirty="0">
                <a:solidFill>
                  <a:schemeClr val="tx1"/>
                </a:solidFill>
              </a:rPr>
              <a:t> ibo, yoruba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 err="1">
                <a:solidFill>
                  <a:srgbClr val="008000"/>
                </a:solidFill>
              </a:rPr>
              <a:t>Benin</a:t>
            </a:r>
            <a:r>
              <a:rPr lang="es-ES" sz="1800" b="1" dirty="0">
                <a:solidFill>
                  <a:srgbClr val="008000"/>
                </a:solidFill>
              </a:rPr>
              <a:t>:</a:t>
            </a:r>
            <a:r>
              <a:rPr lang="es-ES" sz="1800" b="1" dirty="0">
                <a:solidFill>
                  <a:schemeClr val="tx1"/>
                </a:solidFill>
              </a:rPr>
              <a:t> yoruba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Senegal: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err="1">
                <a:solidFill>
                  <a:schemeClr val="tx1"/>
                </a:solidFill>
              </a:rPr>
              <a:t>wolof</a:t>
            </a:r>
            <a:r>
              <a:rPr lang="es-ES" sz="1800" b="1" dirty="0">
                <a:solidFill>
                  <a:schemeClr val="tx1"/>
                </a:solidFill>
              </a:rPr>
              <a:t> y </a:t>
            </a:r>
            <a:r>
              <a:rPr lang="es-ES" sz="1800" b="1" dirty="0" err="1">
                <a:solidFill>
                  <a:schemeClr val="tx1"/>
                </a:solidFill>
              </a:rPr>
              <a:t>serrer</a:t>
            </a:r>
            <a:endParaRPr lang="es-ES" sz="18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Kenia, Tanzania, Congo, Uganda, Ruanda: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err="1">
                <a:solidFill>
                  <a:schemeClr val="tx1"/>
                </a:solidFill>
              </a:rPr>
              <a:t>Suahili</a:t>
            </a:r>
            <a:endParaRPr lang="es-ES" sz="18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rgbClr val="008000"/>
                </a:solidFill>
              </a:rPr>
              <a:t>África Occidental:</a:t>
            </a:r>
            <a:r>
              <a:rPr lang="es-ES" sz="1800" b="1" dirty="0">
                <a:solidFill>
                  <a:schemeClr val="tx1"/>
                </a:solidFill>
              </a:rPr>
              <a:t> francés, </a:t>
            </a:r>
            <a:r>
              <a:rPr lang="es-ES" sz="1800" b="1" dirty="0" err="1">
                <a:solidFill>
                  <a:schemeClr val="tx1"/>
                </a:solidFill>
              </a:rPr>
              <a:t>broken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  <a:r>
              <a:rPr lang="es-ES" sz="1800" b="1" dirty="0" err="1">
                <a:solidFill>
                  <a:schemeClr val="tx1"/>
                </a:solidFill>
              </a:rPr>
              <a:t>english</a:t>
            </a:r>
            <a:r>
              <a:rPr lang="es-ES" sz="1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s-ES" sz="1800" b="1" dirty="0">
              <a:solidFill>
                <a:schemeClr val="tx1"/>
              </a:solidFill>
            </a:endParaRPr>
          </a:p>
        </p:txBody>
      </p:sp>
      <p:pic>
        <p:nvPicPr>
          <p:cNvPr id="106501" name="Picture 5" descr="AFRIC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112838"/>
            <a:ext cx="3711575" cy="4981575"/>
          </a:xfrm>
          <a:noFill/>
          <a:ln/>
        </p:spPr>
      </p:pic>
      <p:sp>
        <p:nvSpPr>
          <p:cNvPr id="4" name="3 CuadroTexto"/>
          <p:cNvSpPr txBox="1"/>
          <p:nvPr/>
        </p:nvSpPr>
        <p:spPr>
          <a:xfrm>
            <a:off x="3028208" y="558140"/>
            <a:ext cx="5890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s-ES" dirty="0" smtClean="0"/>
              <a:t>IDIOMAS OFERTADOS EN LA MODALIDAD PRESENCIAL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74700" y="1400175"/>
            <a:ext cx="3378200" cy="4610100"/>
          </a:xfrm>
          <a:noFill/>
          <a:ln/>
        </p:spPr>
        <p:txBody>
          <a:bodyPr lIns="91440" tIns="45720" rIns="91440" bIns="45720"/>
          <a:lstStyle/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endParaRPr lang="es-ES" sz="1200" b="1" smtClean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rgbClr val="008000"/>
                </a:solidFill>
              </a:rPr>
              <a:t>ÁRABE DE: </a:t>
            </a: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endParaRPr lang="es-ES" sz="1200" b="1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chemeClr val="tx1"/>
                </a:solidFill>
              </a:rPr>
              <a:t>MARRUECOS</a:t>
            </a: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chemeClr val="tx1"/>
                </a:solidFill>
              </a:rPr>
              <a:t>ARGELIA </a:t>
            </a: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chemeClr val="tx1"/>
                </a:solidFill>
              </a:rPr>
              <a:t>MAURITANIA</a:t>
            </a: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chemeClr val="tx1"/>
                </a:solidFill>
              </a:rPr>
              <a:t>TÚNEZ </a:t>
            </a: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chemeClr val="tx1"/>
                </a:solidFill>
              </a:rPr>
              <a:t>REPÚBLICA DEMOCRÁTICA </a:t>
            </a:r>
          </a:p>
          <a:p>
            <a:pPr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s-ES" sz="1200" b="1" smtClean="0">
                <a:solidFill>
                  <a:schemeClr val="tx1"/>
                </a:solidFill>
              </a:rPr>
              <a:t>DEL SAHARA (HASSANIA)  </a:t>
            </a:r>
          </a:p>
        </p:txBody>
      </p:sp>
      <p:pic>
        <p:nvPicPr>
          <p:cNvPr id="107524" name="Picture 4" descr="mapa_magr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10063" y="1370013"/>
            <a:ext cx="4079875" cy="44418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046265" y="2268146"/>
            <a:ext cx="3414713" cy="300449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rgbClr val="008000"/>
                </a:solidFill>
              </a:rPr>
              <a:t>OTROS IDIOMAS DE EUROPA Y RUSIA</a:t>
            </a:r>
          </a:p>
          <a:p>
            <a:pPr>
              <a:buFont typeface="Wingdings" pitchFamily="2" charset="2"/>
              <a:buNone/>
            </a:pPr>
            <a:endParaRPr lang="es-ES" sz="1200" b="1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None/>
            </a:pPr>
            <a:endParaRPr lang="es-ES" sz="1200" b="1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BIELORRUSO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SERBOCROATA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HÚNGARO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POLACO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RUMANO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UCRANIANO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GEORGIANO</a:t>
            </a:r>
          </a:p>
          <a:p>
            <a:pPr>
              <a:buFont typeface="Wingdings" pitchFamily="2" charset="2"/>
              <a:buNone/>
            </a:pPr>
            <a:r>
              <a:rPr lang="es-ES" sz="1200" b="1" smtClean="0">
                <a:solidFill>
                  <a:schemeClr val="tx1"/>
                </a:solidFill>
              </a:rPr>
              <a:t>RUSO </a:t>
            </a:r>
          </a:p>
        </p:txBody>
      </p:sp>
      <p:pic>
        <p:nvPicPr>
          <p:cNvPr id="109572" name="Picture 4" descr="400px-BlankMap-Euro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92225" y="1570905"/>
            <a:ext cx="3690937" cy="3635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068697" y="1909021"/>
            <a:ext cx="2470150" cy="318549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rgbClr val="008000"/>
                </a:solidFill>
              </a:rPr>
              <a:t>OTROS IDIOMAS:</a:t>
            </a:r>
            <a:r>
              <a:rPr lang="es-ES" sz="1200" b="1" dirty="0" smtClean="0">
                <a:solidFill>
                  <a:srgbClr val="FF3300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es-ES" sz="1200" b="1" dirty="0" smtClean="0">
              <a:solidFill>
                <a:srgbClr val="FF33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BEREBER 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CHINO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PORTUGUÉS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ITALIANO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INGLÉS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FRANCÉS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ALEMÁN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HOLANDÉS </a:t>
            </a:r>
          </a:p>
          <a:p>
            <a:pPr algn="ctr">
              <a:buFont typeface="Wingdings" pitchFamily="2" charset="2"/>
              <a:buNone/>
            </a:pPr>
            <a:r>
              <a:rPr lang="es-ES" sz="1200" b="1" dirty="0" smtClean="0">
                <a:solidFill>
                  <a:schemeClr val="tx1"/>
                </a:solidFill>
              </a:rPr>
              <a:t>URDU</a:t>
            </a:r>
            <a:r>
              <a:rPr lang="es-ES" sz="1200" b="1" dirty="0" smtClean="0"/>
              <a:t> </a:t>
            </a:r>
          </a:p>
        </p:txBody>
      </p:sp>
      <p:pic>
        <p:nvPicPr>
          <p:cNvPr id="108548" name="Picture 4" descr="mapa_del_mundo_polit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8123" y="1979634"/>
            <a:ext cx="4256087" cy="2932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366838" y="1116013"/>
            <a:ext cx="6167437" cy="3886200"/>
          </a:xfrm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>
                <a:solidFill>
                  <a:srgbClr val="003300"/>
                </a:solidFill>
              </a:rPr>
              <a:t>Gestión del Servicio Presencial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/>
              <a:t>	</a:t>
            </a:r>
            <a:r>
              <a:rPr lang="es-ES" sz="1800" dirty="0" smtClean="0">
                <a:solidFill>
                  <a:schemeClr val="tx1"/>
                </a:solidFill>
              </a:rPr>
              <a:t>	- Municipal (Unidad de Interculturalidad)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>
                <a:solidFill>
                  <a:srgbClr val="003300"/>
                </a:solidFill>
              </a:rPr>
              <a:t>Modo de acceso: </a:t>
            </a:r>
            <a:r>
              <a:rPr lang="es-ES" sz="1800" dirty="0" smtClean="0">
                <a:solidFill>
                  <a:schemeClr val="tx1"/>
                </a:solidFill>
              </a:rPr>
              <a:t>correo electrónico (telefónico)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>
                <a:solidFill>
                  <a:srgbClr val="003300"/>
                </a:solidFill>
              </a:rPr>
              <a:t>Pasos a formalizar: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-    Solicitud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</a:rPr>
              <a:t>Confirmación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</a:rPr>
              <a:t>Valoración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</a:rPr>
              <a:t>Facturación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sz="1800" dirty="0" smtClean="0">
                <a:solidFill>
                  <a:srgbClr val="003300"/>
                </a:solidFill>
              </a:rPr>
              <a:t>Criterios de articulación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6"/>
          <p:cNvSpPr txBox="1">
            <a:spLocks noChangeArrowheads="1"/>
          </p:cNvSpPr>
          <p:nvPr/>
        </p:nvSpPr>
        <p:spPr bwMode="auto">
          <a:xfrm>
            <a:off x="2541588" y="5449888"/>
            <a:ext cx="427513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endParaRPr lang="es-ES" sz="1600">
              <a:latin typeface="Calibri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76263" y="1209675"/>
            <a:ext cx="804386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Font typeface="Wingdings" pitchFamily="2" charset="2"/>
              <a:buNone/>
            </a:pPr>
            <a:r>
              <a:rPr lang="es-ES" sz="1600" dirty="0">
                <a:solidFill>
                  <a:srgbClr val="4D4D4D"/>
                </a:solidFill>
              </a:rPr>
              <a:t>Encargo de su creación en verano de 2003.</a:t>
            </a:r>
            <a:r>
              <a:rPr lang="es-ES" sz="1600" dirty="0"/>
              <a:t> </a:t>
            </a:r>
          </a:p>
          <a:p>
            <a:pPr eaLnBrk="0" hangingPunct="0">
              <a:buFont typeface="Wingdings" pitchFamily="2" charset="2"/>
              <a:buNone/>
            </a:pPr>
            <a:endParaRPr lang="es-ES" sz="1600" dirty="0"/>
          </a:p>
          <a:p>
            <a:pPr eaLnBrk="0" hangingPunct="0">
              <a:buFont typeface="Wingdings" pitchFamily="2" charset="2"/>
              <a:buNone/>
            </a:pPr>
            <a:endParaRPr lang="es-ES" b="1" dirty="0" smtClean="0"/>
          </a:p>
          <a:p>
            <a:pPr eaLnBrk="0" hangingPunct="0">
              <a:buFont typeface="Wingdings" pitchFamily="2" charset="2"/>
              <a:buNone/>
            </a:pPr>
            <a:r>
              <a:rPr lang="es-ES" b="1" dirty="0" smtClean="0"/>
              <a:t>CONTEXTUALIZACIÓN</a:t>
            </a:r>
            <a:r>
              <a:rPr lang="es-ES" dirty="0" smtClean="0"/>
              <a:t> </a:t>
            </a:r>
            <a:r>
              <a:rPr lang="es-ES" dirty="0">
                <a:solidFill>
                  <a:srgbClr val="4D4D4D"/>
                </a:solidFill>
              </a:rPr>
              <a:t>de la inmigración en la ciudad en ese momento y la actualidad:</a:t>
            </a:r>
            <a:r>
              <a:rPr lang="es-ES" sz="1600" dirty="0"/>
              <a:t> </a:t>
            </a:r>
          </a:p>
        </p:txBody>
      </p:sp>
      <p:graphicFrame>
        <p:nvGraphicFramePr>
          <p:cNvPr id="6281" name="Group 137"/>
          <p:cNvGraphicFramePr>
            <a:graphicFrameLocks noGrp="1"/>
          </p:cNvGraphicFramePr>
          <p:nvPr/>
        </p:nvGraphicFramePr>
        <p:xfrm>
          <a:off x="765999" y="2566184"/>
          <a:ext cx="6627813" cy="2041525"/>
        </p:xfrm>
        <a:graphic>
          <a:graphicData uri="http://schemas.openxmlformats.org/drawingml/2006/table">
            <a:tbl>
              <a:tblPr/>
              <a:tblGrid>
                <a:gridCol w="3117850"/>
                <a:gridCol w="1887538"/>
                <a:gridCol w="1622425"/>
              </a:tblGrid>
              <a:tr h="365125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/>
                          <a:ea typeface="Times New Roman" pitchFamily="18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2014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/>
                          <a:ea typeface="Times New Roman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 de personas extranjeras empadronadas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9.256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22.144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Poblaci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/>
                          <a:ea typeface="Times New Roman" pitchFamily="18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n total en Vitoria-Gasteiz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224.586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242.924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% de personas extranjeras 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5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771588" y="4714834"/>
            <a:ext cx="66389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s-ES" sz="1000" dirty="0">
                <a:solidFill>
                  <a:srgbClr val="4D4D4D"/>
                </a:solidFill>
              </a:rPr>
              <a:t>Fuente: Padrón Municipal de Habitantes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6266" y="5640985"/>
            <a:ext cx="60452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ES" sz="1200" dirty="0">
                <a:solidFill>
                  <a:schemeClr val="tx1"/>
                </a:solidFill>
              </a:rPr>
              <a:t>Fuente: Memorias del Departamento de Asuntos Sociales y de las Personas Mayores </a:t>
            </a:r>
            <a:endParaRPr lang="es-ES" sz="1800" dirty="0">
              <a:solidFill>
                <a:srgbClr val="FF3300"/>
              </a:solidFill>
            </a:endParaRPr>
          </a:p>
        </p:txBody>
      </p:sp>
      <p:sp>
        <p:nvSpPr>
          <p:cNvPr id="111663" name="Text Box 47"/>
          <p:cNvSpPr txBox="1">
            <a:spLocks noChangeArrowheads="1"/>
          </p:cNvSpPr>
          <p:nvPr/>
        </p:nvSpPr>
        <p:spPr bwMode="auto">
          <a:xfrm>
            <a:off x="560719" y="936812"/>
            <a:ext cx="7894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600" dirty="0" smtClean="0">
                <a:solidFill>
                  <a:srgbClr val="008000"/>
                </a:solidFill>
              </a:rPr>
              <a:t>Distribución por años de los servicios realizados </a:t>
            </a:r>
            <a:endParaRPr lang="es-ES" sz="1800" b="1" dirty="0">
              <a:solidFill>
                <a:srgbClr val="008000"/>
              </a:solidFill>
            </a:endParaRPr>
          </a:p>
        </p:txBody>
      </p:sp>
      <p:graphicFrame>
        <p:nvGraphicFramePr>
          <p:cNvPr id="49" name="Group 69"/>
          <p:cNvGraphicFramePr>
            <a:graphicFrameLocks noGrp="1"/>
          </p:cNvGraphicFramePr>
          <p:nvPr>
            <p:ph idx="1"/>
          </p:nvPr>
        </p:nvGraphicFramePr>
        <p:xfrm>
          <a:off x="536637" y="1401288"/>
          <a:ext cx="7972425" cy="1699706"/>
        </p:xfrm>
        <a:graphic>
          <a:graphicData uri="http://schemas.openxmlformats.org/drawingml/2006/table">
            <a:tbl>
              <a:tblPr/>
              <a:tblGrid>
                <a:gridCol w="723900"/>
                <a:gridCol w="725487"/>
                <a:gridCol w="723900"/>
                <a:gridCol w="725488"/>
                <a:gridCol w="723900"/>
                <a:gridCol w="727075"/>
                <a:gridCol w="723900"/>
                <a:gridCol w="725487"/>
                <a:gridCol w="723900"/>
                <a:gridCol w="725488"/>
                <a:gridCol w="723900"/>
              </a:tblGrid>
              <a:tr h="403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Inter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7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Trad</a:t>
                      </a: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9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55C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55C"/>
                          </a:solidFill>
                          <a:effectLst/>
                          <a:latin typeface="+mj-lt"/>
                        </a:rPr>
                        <a:t>Total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es-E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55C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52 Gráfico"/>
          <p:cNvGraphicFramePr/>
          <p:nvPr/>
        </p:nvGraphicFramePr>
        <p:xfrm>
          <a:off x="546265" y="3431969"/>
          <a:ext cx="8015844" cy="216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62268" y="1044986"/>
            <a:ext cx="7835467" cy="511830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Actividad del Servicio en 2013 </a:t>
            </a:r>
          </a:p>
          <a:p>
            <a:pPr algn="r">
              <a:buNone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Modalidad presencial</a:t>
            </a:r>
          </a:p>
          <a:p>
            <a:pPr algn="r">
              <a:buNone/>
            </a:pP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164 servicios prestados: 152 interpretaciones y 12 traducciones </a:t>
            </a:r>
          </a:p>
          <a:p>
            <a:pPr>
              <a:buNone/>
            </a:pPr>
            <a:endParaRPr lang="es-ES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Idiomas más demandados: árabe (82), urdu (26) e inglés (17) </a:t>
            </a:r>
          </a:p>
          <a:p>
            <a:pPr>
              <a:buNone/>
            </a:pPr>
            <a:endParaRPr lang="es-ES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Otros con menos de seis intervenciones: bereber, chino, ucraniano, ruso, georgiano, lituano, portugués, francés, </a:t>
            </a:r>
            <a:r>
              <a:rPr lang="es-ES" dirty="0" err="1" smtClean="0">
                <a:solidFill>
                  <a:schemeClr val="tx1"/>
                </a:solidFill>
              </a:rPr>
              <a:t>hassania</a:t>
            </a:r>
            <a:r>
              <a:rPr lang="es-ES" dirty="0" smtClean="0">
                <a:solidFill>
                  <a:schemeClr val="tx1"/>
                </a:solidFill>
              </a:rPr>
              <a:t>, rumano, </a:t>
            </a:r>
            <a:r>
              <a:rPr lang="es-ES" dirty="0" err="1" smtClean="0">
                <a:solidFill>
                  <a:schemeClr val="tx1"/>
                </a:solidFill>
              </a:rPr>
              <a:t>bambara</a:t>
            </a:r>
            <a:r>
              <a:rPr lang="es-ES" dirty="0" smtClean="0">
                <a:solidFill>
                  <a:schemeClr val="tx1"/>
                </a:solidFill>
              </a:rPr>
              <a:t> y </a:t>
            </a:r>
            <a:r>
              <a:rPr lang="es-ES" dirty="0" err="1" smtClean="0">
                <a:solidFill>
                  <a:schemeClr val="tx1"/>
                </a:solidFill>
              </a:rPr>
              <a:t>wolof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s-ES" sz="1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Servicios vinculados a casuística de violencia de género: 14 (árabe, bereber, ucraniano, urdu) 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62268" y="1044986"/>
            <a:ext cx="7835467" cy="511830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Actividad del Servicio en 2013 </a:t>
            </a:r>
          </a:p>
          <a:p>
            <a:pPr algn="r">
              <a:buNone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Modalidad presencial</a:t>
            </a:r>
          </a:p>
          <a:p>
            <a:pPr algn="r">
              <a:buNone/>
            </a:pPr>
            <a:r>
              <a:rPr lang="es-ES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El 70% de la actividad se centra en los Servicios Sociales de Base 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El resto en el Servicio de Inserción Social y el Servicio de Infancia y Familia </a:t>
            </a:r>
          </a:p>
          <a:p>
            <a:pPr>
              <a:buNone/>
            </a:pPr>
            <a:endParaRPr lang="es-E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</a:rPr>
              <a:t>	De manera muy puntual el Servicio de Igualdad, el Teatro Principal y la celebración de matrimonios 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35400" y="700602"/>
            <a:ext cx="7407955" cy="402577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Actividad del servicio en 2013 </a:t>
            </a:r>
          </a:p>
          <a:p>
            <a:pPr algn="r">
              <a:buNone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Modalidad telefónica</a:t>
            </a:r>
          </a:p>
          <a:p>
            <a:pPr algn="r">
              <a:buNone/>
            </a:pPr>
            <a:endParaRPr lang="es-ES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Convenio de Colaboración entre  </a:t>
            </a:r>
            <a:r>
              <a:rPr lang="es-ES" sz="1800" dirty="0" err="1" smtClean="0">
                <a:solidFill>
                  <a:schemeClr val="tx1"/>
                </a:solidFill>
              </a:rPr>
              <a:t>Eudel</a:t>
            </a:r>
            <a:r>
              <a:rPr lang="es-ES" sz="1800" dirty="0" smtClean="0">
                <a:solidFill>
                  <a:schemeClr val="tx1"/>
                </a:solidFill>
              </a:rPr>
              <a:t> y Gobierno Vasco para uso de los municipios. Actualidad 39 ayuntamientos y mancomunidades (total 118 ayuntamientos). Gestión: </a:t>
            </a:r>
            <a:r>
              <a:rPr lang="es-ES" sz="1800" dirty="0" err="1" smtClean="0">
                <a:solidFill>
                  <a:schemeClr val="tx1"/>
                </a:solidFill>
              </a:rPr>
              <a:t>Dualia</a:t>
            </a: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S" sz="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Nº de terminales disponibles: 9 (Servicios Sociales de Base y Recursos de Inserción Social)</a:t>
            </a:r>
          </a:p>
          <a:p>
            <a:pPr algn="just">
              <a:buNone/>
            </a:pPr>
            <a:endParaRPr lang="es-ES" sz="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Minutos gratuitos disponibles en 2013: 800</a:t>
            </a:r>
          </a:p>
          <a:p>
            <a:pPr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Minutos consumidos: 1.360 (22,6 horas)</a:t>
            </a:r>
          </a:p>
          <a:p>
            <a:pPr algn="just">
              <a:buNone/>
            </a:pPr>
            <a:r>
              <a:rPr lang="es-ES" sz="1800" dirty="0" smtClean="0">
                <a:solidFill>
                  <a:schemeClr val="tx1"/>
                </a:solidFill>
              </a:rPr>
              <a:t>Gasto: 0 € (Asumido por el Convenio mediante bolsa común entre municipios)</a:t>
            </a:r>
          </a:p>
          <a:p>
            <a:pPr algn="just">
              <a:buNone/>
            </a:pPr>
            <a:endParaRPr lang="es-ES" sz="1800" dirty="0" smtClean="0"/>
          </a:p>
          <a:p>
            <a:pPr algn="just">
              <a:buNone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041570" y="4748987"/>
          <a:ext cx="406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03107">
                <a:tc>
                  <a:txBody>
                    <a:bodyPr/>
                    <a:lstStyle/>
                    <a:p>
                      <a:r>
                        <a:rPr lang="es-ES" b="0" i="0" baseline="0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ES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 smtClean="0">
                          <a:solidFill>
                            <a:schemeClr val="tx1"/>
                          </a:solidFill>
                        </a:rPr>
                        <a:t>MINUTOS</a:t>
                      </a:r>
                      <a:endParaRPr lang="es-ES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03107">
                <a:tc>
                  <a:txBody>
                    <a:bodyPr/>
                    <a:lstStyle/>
                    <a:p>
                      <a:r>
                        <a:rPr lang="es-ES" b="0" i="0" baseline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s-ES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0" i="0" baseline="0" dirty="0" smtClean="0">
                          <a:solidFill>
                            <a:schemeClr val="tx1"/>
                          </a:solidFill>
                        </a:rPr>
                        <a:t>2695</a:t>
                      </a:r>
                      <a:endParaRPr lang="es-ES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03107">
                <a:tc>
                  <a:txBody>
                    <a:bodyPr/>
                    <a:lstStyle/>
                    <a:p>
                      <a:r>
                        <a:rPr lang="es-ES" dirty="0" smtClean="0"/>
                        <a:t>2012</a:t>
                      </a:r>
                      <a:endParaRPr lang="es-E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2241</a:t>
                      </a:r>
                      <a:endParaRPr lang="es-E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  <a:tr h="303107">
                <a:tc>
                  <a:txBody>
                    <a:bodyPr/>
                    <a:lstStyle/>
                    <a:p>
                      <a:r>
                        <a:rPr lang="es-ES" dirty="0" smtClean="0"/>
                        <a:t>2013</a:t>
                      </a:r>
                      <a:endParaRPr lang="es-E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1360</a:t>
                      </a:r>
                      <a:endParaRPr lang="es-ES" dirty="0"/>
                    </a:p>
                  </a:txBody>
                  <a:tcP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132612" y="4393870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dirty="0" smtClean="0"/>
              <a:t>Minutos consumidos en Servicio Telefónico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95288" y="1481138"/>
            <a:ext cx="8229600" cy="51704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b="1" dirty="0" smtClean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s-ES" sz="1800" b="1" dirty="0" smtClean="0">
                <a:solidFill>
                  <a:srgbClr val="003300"/>
                </a:solidFill>
                <a:latin typeface="Calibri" pitchFamily="34" charset="0"/>
              </a:rPr>
              <a:t>OTRAS ACTUACIONES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3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00" dirty="0" smtClean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  <a:buSzPct val="110000"/>
            </a:pPr>
            <a:r>
              <a:rPr lang="es-ES" sz="1600" dirty="0" smtClean="0">
                <a:solidFill>
                  <a:srgbClr val="003300"/>
                </a:solidFill>
              </a:rPr>
              <a:t>	Curso de interpretación social de la Facultad de Traducción e Interpretación de 	la UPV-EHU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s-ES" sz="1600" dirty="0" smtClean="0">
              <a:solidFill>
                <a:srgbClr val="00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sz="1600" dirty="0" smtClean="0">
                <a:solidFill>
                  <a:srgbClr val="003300"/>
                </a:solidFill>
              </a:rPr>
              <a:t>	Elaboración del Protocolo de Actuación en materia de  Traducción e 	Interpretación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s-ES" sz="1600" dirty="0" smtClean="0">
              <a:solidFill>
                <a:srgbClr val="00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sz="1600" dirty="0" smtClean="0">
                <a:solidFill>
                  <a:srgbClr val="003300"/>
                </a:solidFill>
              </a:rPr>
              <a:t>	Difusión del Servicio Municipal de Traducción e Interpretación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s-ES" sz="1600" dirty="0" smtClean="0">
              <a:solidFill>
                <a:srgbClr val="00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sz="1600" dirty="0" smtClean="0">
                <a:solidFill>
                  <a:srgbClr val="003300"/>
                </a:solidFill>
              </a:rPr>
              <a:t>  	Ofrecimiento del Servicio a otras instituciones públicas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s-ES" sz="1600" dirty="0" smtClean="0">
              <a:solidFill>
                <a:srgbClr val="00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sz="1600" dirty="0" smtClean="0">
                <a:solidFill>
                  <a:srgbClr val="003300"/>
                </a:solidFill>
              </a:rPr>
              <a:t> 	Ampliación de la bolsa en 2006 (árabe, chino, rumano)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s-ES" sz="1600" dirty="0" smtClean="0">
              <a:solidFill>
                <a:srgbClr val="00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sz="1600" dirty="0" smtClean="0">
                <a:solidFill>
                  <a:srgbClr val="003300"/>
                </a:solidFill>
              </a:rPr>
              <a:t>  Participación  en los Cursos de verano y Jornadas de la UPV-EHU </a:t>
            </a:r>
          </a:p>
          <a:p>
            <a:pPr lvl="1" algn="just">
              <a:lnSpc>
                <a:spcPct val="80000"/>
              </a:lnSpc>
            </a:pPr>
            <a:endParaRPr lang="es-ES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3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250825" y="1409700"/>
            <a:ext cx="5033694" cy="509905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1400" b="1" dirty="0" smtClean="0">
                <a:solidFill>
                  <a:srgbClr val="008000"/>
                </a:solidFill>
                <a:latin typeface="Calibri" pitchFamily="34" charset="0"/>
              </a:rPr>
              <a:t>    IDIOMAS MÁS UTILIZADOS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ES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Dependen de los flujos migratorios. No son estables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No siempre se corresponden con las comunidades más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numerosas</a:t>
            </a: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Al inicio se centralizaban en los Servicios Sociales localizados en el Casco Viejo. En la actualidad hay dispersión de servicios demandantes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Claro predominio de demandas del Departamento de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Asuntos Sociales </a:t>
            </a: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Mayor número de demandas de interpretación que de traducción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ES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s-ES" sz="1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5724525" y="1409700"/>
            <a:ext cx="3167063" cy="4740275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300788" y="1911350"/>
            <a:ext cx="25923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chemeClr val="bg1"/>
                </a:solidFill>
              </a:rPr>
              <a:t>ÁRABE	</a:t>
            </a:r>
            <a:r>
              <a:rPr lang="es-ES" sz="1800" b="1" dirty="0">
                <a:solidFill>
                  <a:schemeClr val="tx1"/>
                </a:solidFill>
              </a:rPr>
              <a:t>              	</a:t>
            </a:r>
            <a:r>
              <a:rPr lang="es-ES" sz="1800" b="1" dirty="0">
                <a:solidFill>
                  <a:schemeClr val="bg1"/>
                </a:solidFill>
              </a:rPr>
              <a:t>INGLES 	</a:t>
            </a:r>
            <a:r>
              <a:rPr lang="es-ES" sz="1800" b="1" dirty="0">
                <a:solidFill>
                  <a:schemeClr val="tx1"/>
                </a:solidFill>
              </a:rPr>
              <a:t>FRANCÉS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chemeClr val="tx1"/>
                </a:solidFill>
              </a:rPr>
              <a:t>RUSO 	 PORTUGUÉS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chemeClr val="tx1"/>
                </a:solidFill>
              </a:rPr>
              <a:t>RUMANO 	</a:t>
            </a:r>
            <a:r>
              <a:rPr lang="es-ES" sz="1800" b="1" dirty="0">
                <a:solidFill>
                  <a:schemeClr val="bg1"/>
                </a:solidFill>
              </a:rPr>
              <a:t>URDU</a:t>
            </a:r>
            <a:r>
              <a:rPr lang="es-ES" sz="1800" b="1" dirty="0">
                <a:solidFill>
                  <a:schemeClr val="tx1"/>
                </a:solidFill>
              </a:rPr>
              <a:t> 	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chemeClr val="tx1"/>
                </a:solidFill>
              </a:rPr>
              <a:t>CHINO	     ALEMÁN HASSANIA	WOLOF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" sz="1800" b="1" dirty="0">
                <a:solidFill>
                  <a:schemeClr val="tx1"/>
                </a:solidFill>
              </a:rPr>
              <a:t>      GEORGIANO      UCRANIANO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904772" y="1234992"/>
            <a:ext cx="7609835" cy="372889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ES" sz="1300" b="1" dirty="0" smtClean="0">
              <a:solidFill>
                <a:schemeClr val="hlink"/>
              </a:solidFill>
            </a:endParaRPr>
          </a:p>
          <a:p>
            <a:pPr>
              <a:buNone/>
            </a:pPr>
            <a:endParaRPr lang="es-E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Actualizar la evaluación realizada en 2010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Revalorar la convivencia de ambas modalidades y optimizarla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Reflexionar sobre la gestión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Ampliación de la capacidad de actuación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Difusión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Sensibilización de profesionales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Formación de intérpretes </a:t>
            </a:r>
          </a:p>
          <a:p>
            <a:pPr>
              <a:buFont typeface="Wingdings" pitchFamily="2" charset="2"/>
              <a:buChar char="ü"/>
            </a:pP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… 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96902" y="656422"/>
            <a:ext cx="6507163" cy="590488"/>
          </a:xfrm>
        </p:spPr>
        <p:txBody>
          <a:bodyPr/>
          <a:lstStyle/>
          <a:p>
            <a:pPr algn="r"/>
            <a:r>
              <a:rPr lang="es-ES" dirty="0" smtClean="0"/>
              <a:t>Retos para 2014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086491" y="1763774"/>
            <a:ext cx="532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dirty="0">
                <a:solidFill>
                  <a:schemeClr val="tx1"/>
                </a:solidFill>
              </a:rPr>
              <a:t>ESKERRIK ASKO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s-ES" sz="2400" dirty="0">
                <a:solidFill>
                  <a:schemeClr val="tx1"/>
                </a:solidFill>
              </a:rPr>
              <a:t>MUCHAS GRACIAS 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6267" y="2940381"/>
            <a:ext cx="3800475" cy="2795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9138" y="1049338"/>
            <a:ext cx="5449887" cy="438150"/>
          </a:xfrm>
        </p:spPr>
        <p:txBody>
          <a:bodyPr/>
          <a:lstStyle/>
          <a:p>
            <a:r>
              <a:rPr lang="es-ES" sz="1800" dirty="0" smtClean="0">
                <a:latin typeface="Calibri" pitchFamily="34" charset="0"/>
              </a:rPr>
              <a:t>Evolución de la población extranjera en Vitoria-Gasteiz 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39800" y="1387475"/>
          <a:ext cx="6973888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425514" y="4891479"/>
            <a:ext cx="6245225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s-ES" sz="1200" dirty="0">
                <a:solidFill>
                  <a:srgbClr val="4D4D4D"/>
                </a:solidFill>
              </a:rPr>
              <a:t>Fuente: Padrón Municipal de Habitantes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>
          <a:xfrm>
            <a:off x="2062163" y="987425"/>
            <a:ext cx="4570412" cy="439738"/>
          </a:xfrm>
        </p:spPr>
        <p:txBody>
          <a:bodyPr/>
          <a:lstStyle/>
          <a:p>
            <a:r>
              <a:rPr lang="es-ES" sz="1800" dirty="0" smtClean="0"/>
              <a:t>Distribución de la población por nacionalidad </a:t>
            </a:r>
            <a:endParaRPr lang="es-ES" dirty="0" smtClean="0"/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9650" y="1425575"/>
            <a:ext cx="6956425" cy="4025900"/>
          </a:xfrm>
          <a:noFill/>
          <a:ln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308100" y="5367709"/>
            <a:ext cx="6245225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s-ES" sz="1200" dirty="0">
                <a:solidFill>
                  <a:srgbClr val="4D4D4D"/>
                </a:solidFill>
              </a:rPr>
              <a:t>Fuente: Padrón Municipal de Habitantes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1560513" y="798513"/>
            <a:ext cx="6507162" cy="688975"/>
          </a:xfrm>
        </p:spPr>
        <p:txBody>
          <a:bodyPr/>
          <a:lstStyle/>
          <a:p>
            <a:pPr algn="ctr"/>
            <a:r>
              <a:rPr lang="es-ES" sz="1600" b="1" smtClean="0"/>
              <a:t>Nacionalidad de las personas atendidas en el Departamento de Asuntos Sociales y de las Personas Mayores</a:t>
            </a:r>
            <a:r>
              <a:rPr lang="es-ES" b="1" smtClean="0"/>
              <a:t> </a:t>
            </a:r>
          </a:p>
        </p:txBody>
      </p:sp>
      <p:pic>
        <p:nvPicPr>
          <p:cNvPr id="880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8" y="2043113"/>
            <a:ext cx="3946525" cy="2946400"/>
          </a:xfrm>
          <a:noFill/>
          <a:ln/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351809" y="5118534"/>
            <a:ext cx="61864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r">
              <a:spcBef>
                <a:spcPct val="50000"/>
              </a:spcBef>
              <a:buFont typeface="Wingdings" pitchFamily="2" charset="2"/>
              <a:buNone/>
            </a:pPr>
            <a:r>
              <a:rPr lang="es-ES" sz="1000" dirty="0">
                <a:solidFill>
                  <a:srgbClr val="4D4D4D"/>
                </a:solidFill>
              </a:rPr>
              <a:t>Fuente: Memoria del 2012 del Dpto. de Asuntos Sociales y de las Personas Mayores </a:t>
            </a:r>
          </a:p>
        </p:txBody>
      </p:sp>
      <p:pic>
        <p:nvPicPr>
          <p:cNvPr id="8807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22800" y="2351088"/>
            <a:ext cx="4040188" cy="2722562"/>
          </a:xfrm>
          <a:noFill/>
          <a:ln/>
        </p:spPr>
      </p:pic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572000" y="2873375"/>
            <a:ext cx="4084638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4583113" y="2921000"/>
            <a:ext cx="4014787" cy="1104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9249" y="817995"/>
            <a:ext cx="7521575" cy="4610100"/>
          </a:xfrm>
          <a:noFill/>
          <a:ln/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s-ES" sz="2100" b="1" dirty="0" smtClean="0"/>
              <a:t>	</a:t>
            </a:r>
            <a:r>
              <a:rPr lang="es-ES" sz="2100" dirty="0" smtClean="0"/>
              <a:t>Principales demandas de las personas extranjeras en su relación con la Administración Local: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s-ES" sz="2100" dirty="0" smtClean="0"/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Atención social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Formación lingüística y ocupacional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Asesoramiento para acceso a una vivienda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Escolarización de las hijas e hijos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endParaRPr lang="es-ES" sz="1800" dirty="0" smtClean="0">
              <a:solidFill>
                <a:srgbClr val="4D4D4D"/>
              </a:solidFill>
            </a:endParaRP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Información sobre todo tipo de servicios municipales (Guarderías, Empleo, Salud Pública, Bodas, Comercio y </a:t>
            </a:r>
            <a:r>
              <a:rPr lang="es-ES" sz="1800" dirty="0" err="1" smtClean="0">
                <a:solidFill>
                  <a:srgbClr val="4D4D4D"/>
                </a:solidFill>
              </a:rPr>
              <a:t>Emprendizaje</a:t>
            </a:r>
            <a:r>
              <a:rPr lang="es-ES" sz="1800" dirty="0" smtClean="0">
                <a:solidFill>
                  <a:srgbClr val="4D4D4D"/>
                </a:solidFill>
              </a:rPr>
              <a:t>, etc.) </a:t>
            </a:r>
          </a:p>
          <a:p>
            <a:pPr algn="just">
              <a:lnSpc>
                <a:spcPct val="80000"/>
              </a:lnSpc>
              <a:buSzTx/>
              <a:buFontTx/>
              <a:buNone/>
            </a:pPr>
            <a:endParaRPr lang="es-ES" sz="1800" b="1" dirty="0" smtClean="0">
              <a:solidFill>
                <a:srgbClr val="4D4D4D"/>
              </a:solidFill>
            </a:endParaRPr>
          </a:p>
          <a:p>
            <a:pPr algn="just">
              <a:lnSpc>
                <a:spcPct val="80000"/>
              </a:lnSpc>
              <a:buSzTx/>
              <a:buFontTx/>
              <a:buNone/>
            </a:pPr>
            <a:r>
              <a:rPr lang="es-ES" sz="1800" b="1" dirty="0" smtClean="0">
                <a:solidFill>
                  <a:srgbClr val="4D4D4D"/>
                </a:solidFill>
              </a:rPr>
              <a:t>	Otras administraciones: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Cobertura sanitaria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Educación reglada para los hijos e hijas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rgbClr val="4D4D4D"/>
                </a:solidFill>
              </a:rPr>
              <a:t>Asesoría jurídica para autorizaciones de residencia y trabajo</a:t>
            </a:r>
          </a:p>
          <a:p>
            <a:pPr algn="just">
              <a:lnSpc>
                <a:spcPct val="80000"/>
              </a:lnSpc>
            </a:pPr>
            <a:endParaRPr lang="es-ES" sz="1800" dirty="0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7" name="Organization Chart 3"/>
          <p:cNvGraphicFramePr>
            <a:graphicFrameLocks/>
          </p:cNvGraphicFramePr>
          <p:nvPr>
            <p:ph idx="1"/>
          </p:nvPr>
        </p:nvGraphicFramePr>
        <p:xfrm>
          <a:off x="527050" y="1149350"/>
          <a:ext cx="8239125" cy="4776788"/>
        </p:xfrm>
        <a:graphic>
          <a:graphicData uri="http://schemas.openxmlformats.org/drawingml/2006/compatibility">
            <com:legacyDrawing xmlns:com="http://schemas.openxmlformats.org/drawingml/2006/compatibility" spid="_x0000_s9318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0713" y="1330325"/>
            <a:ext cx="7972425" cy="46101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800" dirty="0" smtClean="0"/>
              <a:t>Objetivos del Servicio Municipal de Traducción e Interpretación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 dirty="0" smtClean="0"/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Facilitar la labor del personal municipal en su atención a personas extranjeras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Acercar los recursos existentes en la ciudad a las personas extranjeras de modo que puedan comprender, conocer y disfrutar de los mismos </a:t>
            </a: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SzTx/>
              <a:buFontTx/>
              <a:buChar char="•"/>
            </a:pPr>
            <a:r>
              <a:rPr lang="es-ES" sz="1800" dirty="0" smtClean="0">
                <a:solidFill>
                  <a:schemeClr val="tx1"/>
                </a:solidFill>
              </a:rPr>
              <a:t>Animar a que las personas extranjeras puedan expresar sus necesidades sin dificultades idiomáticas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800" dirty="0" smtClean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s-ES" sz="1400" dirty="0" smtClean="0">
                <a:latin typeface="Calibri" pitchFamily="34" charset="0"/>
              </a:rPr>
              <a:t>					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dirty="0" smtClean="0">
                <a:latin typeface="Calibri" pitchFamily="34" charset="0"/>
              </a:rPr>
              <a:t>TRANSVERSALIDAD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dirty="0" smtClean="0">
                <a:latin typeface="Calibri" pitchFamily="34" charset="0"/>
              </a:rPr>
              <a:t>NORMALIZACI</a:t>
            </a:r>
            <a:r>
              <a:rPr lang="es-ES" sz="1600" b="1" dirty="0" smtClean="0"/>
              <a:t>Ó</a:t>
            </a:r>
            <a:r>
              <a:rPr lang="es-ES" sz="1600" b="1" dirty="0" smtClean="0">
                <a:latin typeface="Calibri" pitchFamily="34" charset="0"/>
              </a:rPr>
              <a:t>N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dirty="0" smtClean="0">
                <a:latin typeface="Calibri" pitchFamily="34" charset="0"/>
              </a:rPr>
              <a:t>UNIVERSALIDAD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dirty="0" smtClean="0">
                <a:latin typeface="Calibri" pitchFamily="34" charset="0"/>
              </a:rPr>
              <a:t>COMUNICACIÓN INTERCULTURAL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s-ES" sz="1600" b="1" dirty="0" smtClean="0">
                <a:latin typeface="Calibri" pitchFamily="34" charset="0"/>
              </a:rPr>
              <a:t>INTERCULTURALIDAD COMO MODELO DE GESTI</a:t>
            </a:r>
            <a:r>
              <a:rPr lang="es-ES" sz="1600" b="1" dirty="0" smtClean="0"/>
              <a:t>Ó</a:t>
            </a:r>
            <a:r>
              <a:rPr lang="es-ES" sz="1600" b="1" dirty="0" smtClean="0">
                <a:latin typeface="Calibri" pitchFamily="34" charset="0"/>
              </a:rPr>
              <a:t>N DE LA DIVERSIDAD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 b="1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 b="1" dirty="0" smtClean="0">
              <a:latin typeface="Calibri" pitchFamily="34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801938" y="4214813"/>
            <a:ext cx="5997575" cy="137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35" y="1713613"/>
            <a:ext cx="5484813" cy="498475"/>
          </a:xfrm>
        </p:spPr>
        <p:txBody>
          <a:bodyPr/>
          <a:lstStyle/>
          <a:p>
            <a:r>
              <a:rPr lang="es-ES" sz="1800" dirty="0" smtClean="0"/>
              <a:t>Evolución del Servicio de Traducción e Interpretación </a:t>
            </a:r>
          </a:p>
        </p:txBody>
      </p:sp>
      <p:sp>
        <p:nvSpPr>
          <p:cNvPr id="9728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403350" y="2315688"/>
            <a:ext cx="6570663" cy="1689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 dirty="0" smtClean="0">
                <a:latin typeface="Calibri" pitchFamily="34" charset="0"/>
              </a:rPr>
              <a:t>Verano de 2003:</a:t>
            </a:r>
            <a:r>
              <a:rPr lang="es-ES" sz="1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Convocatoria de la Bolsa</a:t>
            </a:r>
            <a:r>
              <a:rPr lang="es-ES" sz="1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 dirty="0" smtClean="0">
                <a:latin typeface="Calibri" pitchFamily="34" charset="0"/>
              </a:rPr>
              <a:t>Mayo de 2004:</a:t>
            </a:r>
            <a:r>
              <a:rPr lang="es-ES" sz="1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Nacimiento del Servicio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 dirty="0" smtClean="0">
                <a:latin typeface="Calibri" pitchFamily="34" charset="0"/>
              </a:rPr>
              <a:t>2006:</a:t>
            </a:r>
            <a:r>
              <a:rPr lang="es-ES" sz="1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Ampliación de la Bolsa (</a:t>
            </a:r>
            <a:r>
              <a:rPr lang="es-ES" sz="1800" dirty="0" smtClean="0">
                <a:solidFill>
                  <a:schemeClr val="tx1"/>
                </a:solidFill>
              </a:rPr>
              <a:t>Á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rabe, Rumano y Chino)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 dirty="0" smtClean="0">
                <a:latin typeface="Calibri" pitchFamily="34" charset="0"/>
              </a:rPr>
              <a:t>2009:</a:t>
            </a:r>
            <a:r>
              <a:rPr lang="es-ES" sz="180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Complemento de la modalidad telefónica (</a:t>
            </a:r>
            <a:r>
              <a:rPr lang="es-ES" sz="1800" dirty="0" err="1" smtClean="0">
                <a:solidFill>
                  <a:schemeClr val="tx1"/>
                </a:solidFill>
                <a:latin typeface="Calibri" pitchFamily="34" charset="0"/>
              </a:rPr>
              <a:t>Dualia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 dirty="0" smtClean="0">
                <a:latin typeface="Calibri" pitchFamily="34" charset="0"/>
              </a:rPr>
              <a:t>2009-2014: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</a:rPr>
              <a:t>Convivencia de ambas modalidades </a:t>
            </a:r>
          </a:p>
        </p:txBody>
      </p:sp>
      <p:pic>
        <p:nvPicPr>
          <p:cNvPr id="97292" name="Picture 12" descr="ANd9GcTH6PkQdiDSDyGQX5ZPHkVCDig9U1XSswtEababQozZfMD-Jj7s6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12623"/>
            <a:ext cx="9144000" cy="1784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755C"/>
          </a:buClr>
          <a:buSzPct val="200000"/>
          <a:buFont typeface="Wingdings" pitchFamily="2" charset="2"/>
          <a:buChar char="§"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rgbClr val="0075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929</Words>
  <Application>Microsoft Office PowerPoint</Application>
  <PresentationFormat>Personalizado</PresentationFormat>
  <Paragraphs>339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Wingdings</vt:lpstr>
      <vt:lpstr>Calibri</vt:lpstr>
      <vt:lpstr>Tahoma</vt:lpstr>
      <vt:lpstr>Times New Roman</vt:lpstr>
      <vt:lpstr>Diseño predeterminado</vt:lpstr>
      <vt:lpstr>1_Diseño personalizado</vt:lpstr>
      <vt:lpstr>Diseño personalizado</vt:lpstr>
      <vt:lpstr>1_Diseño predeterminado</vt:lpstr>
      <vt:lpstr>4_Diseño predeterminado</vt:lpstr>
      <vt:lpstr>2_Diseño predeterminado</vt:lpstr>
      <vt:lpstr>Diapositiva 1</vt:lpstr>
      <vt:lpstr>Diapositiva 2</vt:lpstr>
      <vt:lpstr>Evolución de la población extranjera en Vitoria-Gasteiz </vt:lpstr>
      <vt:lpstr>Distribución de la población por nacionalidad </vt:lpstr>
      <vt:lpstr>Nacionalidad de las personas atendidas en el Departamento de Asuntos Sociales y de las Personas Mayores </vt:lpstr>
      <vt:lpstr>Diapositiva 6</vt:lpstr>
      <vt:lpstr>Diapositiva 7</vt:lpstr>
      <vt:lpstr>Diapositiva 8</vt:lpstr>
      <vt:lpstr>Evolución del Servicio de Traducción e Interpretación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Retos para 2014 </vt:lpstr>
      <vt:lpstr>Diapositiva 27</vt:lpstr>
    </vt:vector>
  </TitlesOfParts>
  <Company>Ayto. Vitoria/Gasteiz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CETIC</dc:creator>
  <cp:lastModifiedBy>Nombre de usuario</cp:lastModifiedBy>
  <cp:revision>234</cp:revision>
  <dcterms:created xsi:type="dcterms:W3CDTF">2009-01-13T11:38:25Z</dcterms:created>
  <dcterms:modified xsi:type="dcterms:W3CDTF">2014-01-30T08:00:26Z</dcterms:modified>
</cp:coreProperties>
</file>